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7" r:id="rId22"/>
    <p:sldId id="278" r:id="rId23"/>
    <p:sldId id="279" r:id="rId24"/>
    <p:sldId id="280" r:id="rId25"/>
    <p:sldId id="281" r:id="rId26"/>
    <p:sldId id="282" r:id="rId27"/>
    <p:sldId id="283" r:id="rId28"/>
    <p:sldId id="287" r:id="rId29"/>
    <p:sldId id="288" r:id="rId30"/>
    <p:sldId id="289" r:id="rId31"/>
    <p:sldId id="284" r:id="rId32"/>
    <p:sldId id="291" r:id="rId33"/>
    <p:sldId id="273" r:id="rId34"/>
    <p:sldId id="285" r:id="rId35"/>
    <p:sldId id="286" r:id="rId36"/>
    <p:sldId id="290" r:id="rId37"/>
    <p:sldId id="292" r:id="rId38"/>
    <p:sldId id="293" r:id="rId39"/>
    <p:sldId id="294" r:id="rId40"/>
    <p:sldId id="295" r:id="rId41"/>
    <p:sldId id="296" r:id="rId42"/>
    <p:sldId id="297" r:id="rId43"/>
    <p:sldId id="298" r:id="rId44"/>
    <p:sldId id="299" r:id="rId45"/>
    <p:sldId id="30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81" d="100"/>
          <a:sy n="81"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A4F1D-BD6A-454E-B612-DBC2ED5C2D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0D0187BC-C25E-464A-928D-C2789F2607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B71843C-98AB-480D-8DA0-A0219847CBDC}"/>
              </a:ext>
            </a:extLst>
          </p:cNvPr>
          <p:cNvSpPr>
            <a:spLocks noGrp="1"/>
          </p:cNvSpPr>
          <p:nvPr>
            <p:ph type="dt" sz="half" idx="10"/>
          </p:nvPr>
        </p:nvSpPr>
        <p:spPr/>
        <p:txBody>
          <a:bodyPr/>
          <a:lstStyle/>
          <a:p>
            <a:fld id="{A43BE2B7-10DF-4170-B964-37E2A46C927A}" type="datetimeFigureOut">
              <a:rPr lang="en-CA" smtClean="0"/>
              <a:t>2021-06-28</a:t>
            </a:fld>
            <a:endParaRPr lang="en-CA"/>
          </a:p>
        </p:txBody>
      </p:sp>
      <p:sp>
        <p:nvSpPr>
          <p:cNvPr id="5" name="Footer Placeholder 4">
            <a:extLst>
              <a:ext uri="{FF2B5EF4-FFF2-40B4-BE49-F238E27FC236}">
                <a16:creationId xmlns:a16="http://schemas.microsoft.com/office/drawing/2014/main" id="{2FF0D315-293C-4303-8884-FAD115DF735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848D0B9-3606-476C-B3CE-5A858296B01E}"/>
              </a:ext>
            </a:extLst>
          </p:cNvPr>
          <p:cNvSpPr>
            <a:spLocks noGrp="1"/>
          </p:cNvSpPr>
          <p:nvPr>
            <p:ph type="sldNum" sz="quarter" idx="12"/>
          </p:nvPr>
        </p:nvSpPr>
        <p:spPr/>
        <p:txBody>
          <a:bodyPr/>
          <a:lstStyle/>
          <a:p>
            <a:fld id="{94FC3C71-D3F4-4747-9BED-E0544C33FDCC}" type="slidenum">
              <a:rPr lang="en-CA" smtClean="0"/>
              <a:t>‹#›</a:t>
            </a:fld>
            <a:endParaRPr lang="en-CA"/>
          </a:p>
        </p:txBody>
      </p:sp>
    </p:spTree>
    <p:extLst>
      <p:ext uri="{BB962C8B-B14F-4D97-AF65-F5344CB8AC3E}">
        <p14:creationId xmlns:p14="http://schemas.microsoft.com/office/powerpoint/2010/main" val="1509159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54491-20E1-4B13-B5C4-168B2412805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E6DD4A3-2678-47D0-891F-224E0B8B48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7E4D634-0BA5-4D01-9A0D-CED901D4C54B}"/>
              </a:ext>
            </a:extLst>
          </p:cNvPr>
          <p:cNvSpPr>
            <a:spLocks noGrp="1"/>
          </p:cNvSpPr>
          <p:nvPr>
            <p:ph type="dt" sz="half" idx="10"/>
          </p:nvPr>
        </p:nvSpPr>
        <p:spPr/>
        <p:txBody>
          <a:bodyPr/>
          <a:lstStyle/>
          <a:p>
            <a:fld id="{A43BE2B7-10DF-4170-B964-37E2A46C927A}" type="datetimeFigureOut">
              <a:rPr lang="en-CA" smtClean="0"/>
              <a:t>2021-06-28</a:t>
            </a:fld>
            <a:endParaRPr lang="en-CA"/>
          </a:p>
        </p:txBody>
      </p:sp>
      <p:sp>
        <p:nvSpPr>
          <p:cNvPr id="5" name="Footer Placeholder 4">
            <a:extLst>
              <a:ext uri="{FF2B5EF4-FFF2-40B4-BE49-F238E27FC236}">
                <a16:creationId xmlns:a16="http://schemas.microsoft.com/office/drawing/2014/main" id="{885B420D-5368-4F30-A036-8E6908EBEB8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207448C-7746-4FBA-A555-60A91B90F05E}"/>
              </a:ext>
            </a:extLst>
          </p:cNvPr>
          <p:cNvSpPr>
            <a:spLocks noGrp="1"/>
          </p:cNvSpPr>
          <p:nvPr>
            <p:ph type="sldNum" sz="quarter" idx="12"/>
          </p:nvPr>
        </p:nvSpPr>
        <p:spPr/>
        <p:txBody>
          <a:bodyPr/>
          <a:lstStyle/>
          <a:p>
            <a:fld id="{94FC3C71-D3F4-4747-9BED-E0544C33FDCC}" type="slidenum">
              <a:rPr lang="en-CA" smtClean="0"/>
              <a:t>‹#›</a:t>
            </a:fld>
            <a:endParaRPr lang="en-CA"/>
          </a:p>
        </p:txBody>
      </p:sp>
    </p:spTree>
    <p:extLst>
      <p:ext uri="{BB962C8B-B14F-4D97-AF65-F5344CB8AC3E}">
        <p14:creationId xmlns:p14="http://schemas.microsoft.com/office/powerpoint/2010/main" val="687088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18E89-A93D-423E-B686-D1431D064F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F78B183-A0C0-4BCB-8685-3B4E0241BA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7D4590E-CDDC-4DD4-997F-F23973CF8777}"/>
              </a:ext>
            </a:extLst>
          </p:cNvPr>
          <p:cNvSpPr>
            <a:spLocks noGrp="1"/>
          </p:cNvSpPr>
          <p:nvPr>
            <p:ph type="dt" sz="half" idx="10"/>
          </p:nvPr>
        </p:nvSpPr>
        <p:spPr/>
        <p:txBody>
          <a:bodyPr/>
          <a:lstStyle/>
          <a:p>
            <a:fld id="{A43BE2B7-10DF-4170-B964-37E2A46C927A}" type="datetimeFigureOut">
              <a:rPr lang="en-CA" smtClean="0"/>
              <a:t>2021-06-28</a:t>
            </a:fld>
            <a:endParaRPr lang="en-CA"/>
          </a:p>
        </p:txBody>
      </p:sp>
      <p:sp>
        <p:nvSpPr>
          <p:cNvPr id="5" name="Footer Placeholder 4">
            <a:extLst>
              <a:ext uri="{FF2B5EF4-FFF2-40B4-BE49-F238E27FC236}">
                <a16:creationId xmlns:a16="http://schemas.microsoft.com/office/drawing/2014/main" id="{FCB2172F-956F-4700-AC4D-C9E5442C066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A01E2B7-8C02-4524-89C4-E2FE13A90AB1}"/>
              </a:ext>
            </a:extLst>
          </p:cNvPr>
          <p:cNvSpPr>
            <a:spLocks noGrp="1"/>
          </p:cNvSpPr>
          <p:nvPr>
            <p:ph type="sldNum" sz="quarter" idx="12"/>
          </p:nvPr>
        </p:nvSpPr>
        <p:spPr/>
        <p:txBody>
          <a:bodyPr/>
          <a:lstStyle/>
          <a:p>
            <a:fld id="{94FC3C71-D3F4-4747-9BED-E0544C33FDCC}" type="slidenum">
              <a:rPr lang="en-CA" smtClean="0"/>
              <a:t>‹#›</a:t>
            </a:fld>
            <a:endParaRPr lang="en-CA"/>
          </a:p>
        </p:txBody>
      </p:sp>
    </p:spTree>
    <p:extLst>
      <p:ext uri="{BB962C8B-B14F-4D97-AF65-F5344CB8AC3E}">
        <p14:creationId xmlns:p14="http://schemas.microsoft.com/office/powerpoint/2010/main" val="2294502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DADA9-C495-4DC5-9779-F0366021557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CA25AB1-B28C-418D-9B8C-BC40E12FA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58710FA-CDD9-499E-B923-EDD859E910CD}"/>
              </a:ext>
            </a:extLst>
          </p:cNvPr>
          <p:cNvSpPr>
            <a:spLocks noGrp="1"/>
          </p:cNvSpPr>
          <p:nvPr>
            <p:ph type="dt" sz="half" idx="10"/>
          </p:nvPr>
        </p:nvSpPr>
        <p:spPr/>
        <p:txBody>
          <a:bodyPr/>
          <a:lstStyle/>
          <a:p>
            <a:fld id="{A43BE2B7-10DF-4170-B964-37E2A46C927A}" type="datetimeFigureOut">
              <a:rPr lang="en-CA" smtClean="0"/>
              <a:t>2021-06-28</a:t>
            </a:fld>
            <a:endParaRPr lang="en-CA"/>
          </a:p>
        </p:txBody>
      </p:sp>
      <p:sp>
        <p:nvSpPr>
          <p:cNvPr id="5" name="Footer Placeholder 4">
            <a:extLst>
              <a:ext uri="{FF2B5EF4-FFF2-40B4-BE49-F238E27FC236}">
                <a16:creationId xmlns:a16="http://schemas.microsoft.com/office/drawing/2014/main" id="{DE0D6BE6-29E1-495A-A757-D1EA3E2CB69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D849A0B-852D-4D49-A952-751589E0EF2D}"/>
              </a:ext>
            </a:extLst>
          </p:cNvPr>
          <p:cNvSpPr>
            <a:spLocks noGrp="1"/>
          </p:cNvSpPr>
          <p:nvPr>
            <p:ph type="sldNum" sz="quarter" idx="12"/>
          </p:nvPr>
        </p:nvSpPr>
        <p:spPr/>
        <p:txBody>
          <a:bodyPr/>
          <a:lstStyle/>
          <a:p>
            <a:fld id="{94FC3C71-D3F4-4747-9BED-E0544C33FDCC}" type="slidenum">
              <a:rPr lang="en-CA" smtClean="0"/>
              <a:t>‹#›</a:t>
            </a:fld>
            <a:endParaRPr lang="en-CA"/>
          </a:p>
        </p:txBody>
      </p:sp>
    </p:spTree>
    <p:extLst>
      <p:ext uri="{BB962C8B-B14F-4D97-AF65-F5344CB8AC3E}">
        <p14:creationId xmlns:p14="http://schemas.microsoft.com/office/powerpoint/2010/main" val="9369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68554-03DB-43CD-AE58-76CEF2FA8C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0FDCDF1-8B37-4D2A-B1AF-79213FD842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025AC8-A65A-4F58-9002-758CFD8743F0}"/>
              </a:ext>
            </a:extLst>
          </p:cNvPr>
          <p:cNvSpPr>
            <a:spLocks noGrp="1"/>
          </p:cNvSpPr>
          <p:nvPr>
            <p:ph type="dt" sz="half" idx="10"/>
          </p:nvPr>
        </p:nvSpPr>
        <p:spPr/>
        <p:txBody>
          <a:bodyPr/>
          <a:lstStyle/>
          <a:p>
            <a:fld id="{A43BE2B7-10DF-4170-B964-37E2A46C927A}" type="datetimeFigureOut">
              <a:rPr lang="en-CA" smtClean="0"/>
              <a:t>2021-06-28</a:t>
            </a:fld>
            <a:endParaRPr lang="en-CA"/>
          </a:p>
        </p:txBody>
      </p:sp>
      <p:sp>
        <p:nvSpPr>
          <p:cNvPr id="5" name="Footer Placeholder 4">
            <a:extLst>
              <a:ext uri="{FF2B5EF4-FFF2-40B4-BE49-F238E27FC236}">
                <a16:creationId xmlns:a16="http://schemas.microsoft.com/office/drawing/2014/main" id="{30DF6700-3D9D-45C2-9B5B-533B870310B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837641E-57EB-4996-AC7E-586AEB5E85CA}"/>
              </a:ext>
            </a:extLst>
          </p:cNvPr>
          <p:cNvSpPr>
            <a:spLocks noGrp="1"/>
          </p:cNvSpPr>
          <p:nvPr>
            <p:ph type="sldNum" sz="quarter" idx="12"/>
          </p:nvPr>
        </p:nvSpPr>
        <p:spPr/>
        <p:txBody>
          <a:bodyPr/>
          <a:lstStyle/>
          <a:p>
            <a:fld id="{94FC3C71-D3F4-4747-9BED-E0544C33FDCC}" type="slidenum">
              <a:rPr lang="en-CA" smtClean="0"/>
              <a:t>‹#›</a:t>
            </a:fld>
            <a:endParaRPr lang="en-CA"/>
          </a:p>
        </p:txBody>
      </p:sp>
    </p:spTree>
    <p:extLst>
      <p:ext uri="{BB962C8B-B14F-4D97-AF65-F5344CB8AC3E}">
        <p14:creationId xmlns:p14="http://schemas.microsoft.com/office/powerpoint/2010/main" val="465327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C13E5-2AC7-4937-A066-D62EC8307AE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0D99BB7D-97AE-449B-A090-7CA7C62797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2847A1D-7356-4FE7-85CA-ECDF4A7E83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87B0E0C-A667-4236-AC1B-13FA8284DAA3}"/>
              </a:ext>
            </a:extLst>
          </p:cNvPr>
          <p:cNvSpPr>
            <a:spLocks noGrp="1"/>
          </p:cNvSpPr>
          <p:nvPr>
            <p:ph type="dt" sz="half" idx="10"/>
          </p:nvPr>
        </p:nvSpPr>
        <p:spPr/>
        <p:txBody>
          <a:bodyPr/>
          <a:lstStyle/>
          <a:p>
            <a:fld id="{A43BE2B7-10DF-4170-B964-37E2A46C927A}" type="datetimeFigureOut">
              <a:rPr lang="en-CA" smtClean="0"/>
              <a:t>2021-06-28</a:t>
            </a:fld>
            <a:endParaRPr lang="en-CA"/>
          </a:p>
        </p:txBody>
      </p:sp>
      <p:sp>
        <p:nvSpPr>
          <p:cNvPr id="6" name="Footer Placeholder 5">
            <a:extLst>
              <a:ext uri="{FF2B5EF4-FFF2-40B4-BE49-F238E27FC236}">
                <a16:creationId xmlns:a16="http://schemas.microsoft.com/office/drawing/2014/main" id="{E4D82B59-7ACB-4395-9208-83E2C319DA5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A8AC334-ECE9-442A-820B-90F3CAEE2BC1}"/>
              </a:ext>
            </a:extLst>
          </p:cNvPr>
          <p:cNvSpPr>
            <a:spLocks noGrp="1"/>
          </p:cNvSpPr>
          <p:nvPr>
            <p:ph type="sldNum" sz="quarter" idx="12"/>
          </p:nvPr>
        </p:nvSpPr>
        <p:spPr/>
        <p:txBody>
          <a:bodyPr/>
          <a:lstStyle/>
          <a:p>
            <a:fld id="{94FC3C71-D3F4-4747-9BED-E0544C33FDCC}" type="slidenum">
              <a:rPr lang="en-CA" smtClean="0"/>
              <a:t>‹#›</a:t>
            </a:fld>
            <a:endParaRPr lang="en-CA"/>
          </a:p>
        </p:txBody>
      </p:sp>
    </p:spTree>
    <p:extLst>
      <p:ext uri="{BB962C8B-B14F-4D97-AF65-F5344CB8AC3E}">
        <p14:creationId xmlns:p14="http://schemas.microsoft.com/office/powerpoint/2010/main" val="37443732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24DFE-6A71-467B-819A-C886B65C396E}"/>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FE17B69-F98F-43CB-8B95-29444218F0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C7F4D9-159F-4047-8A35-7E6171D4EF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9CB31103-DF4C-430D-8024-28633CFBBC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415508-C96B-4A20-979E-1829AE10CF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1F958D0-8EAF-494D-802C-ABC5A9772466}"/>
              </a:ext>
            </a:extLst>
          </p:cNvPr>
          <p:cNvSpPr>
            <a:spLocks noGrp="1"/>
          </p:cNvSpPr>
          <p:nvPr>
            <p:ph type="dt" sz="half" idx="10"/>
          </p:nvPr>
        </p:nvSpPr>
        <p:spPr/>
        <p:txBody>
          <a:bodyPr/>
          <a:lstStyle/>
          <a:p>
            <a:fld id="{A43BE2B7-10DF-4170-B964-37E2A46C927A}" type="datetimeFigureOut">
              <a:rPr lang="en-CA" smtClean="0"/>
              <a:t>2021-06-28</a:t>
            </a:fld>
            <a:endParaRPr lang="en-CA"/>
          </a:p>
        </p:txBody>
      </p:sp>
      <p:sp>
        <p:nvSpPr>
          <p:cNvPr id="8" name="Footer Placeholder 7">
            <a:extLst>
              <a:ext uri="{FF2B5EF4-FFF2-40B4-BE49-F238E27FC236}">
                <a16:creationId xmlns:a16="http://schemas.microsoft.com/office/drawing/2014/main" id="{4AFE88B0-E704-4A74-8FD1-E646157C0DA7}"/>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B701B8D2-60E7-4075-8766-C5DA42522A50}"/>
              </a:ext>
            </a:extLst>
          </p:cNvPr>
          <p:cNvSpPr>
            <a:spLocks noGrp="1"/>
          </p:cNvSpPr>
          <p:nvPr>
            <p:ph type="sldNum" sz="quarter" idx="12"/>
          </p:nvPr>
        </p:nvSpPr>
        <p:spPr/>
        <p:txBody>
          <a:bodyPr/>
          <a:lstStyle/>
          <a:p>
            <a:fld id="{94FC3C71-D3F4-4747-9BED-E0544C33FDCC}" type="slidenum">
              <a:rPr lang="en-CA" smtClean="0"/>
              <a:t>‹#›</a:t>
            </a:fld>
            <a:endParaRPr lang="en-CA"/>
          </a:p>
        </p:txBody>
      </p:sp>
    </p:spTree>
    <p:extLst>
      <p:ext uri="{BB962C8B-B14F-4D97-AF65-F5344CB8AC3E}">
        <p14:creationId xmlns:p14="http://schemas.microsoft.com/office/powerpoint/2010/main" val="1716837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28C6-F30A-4334-B439-7E3703508C40}"/>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9A71578-17DD-4552-8773-45DF9EB7D501}"/>
              </a:ext>
            </a:extLst>
          </p:cNvPr>
          <p:cNvSpPr>
            <a:spLocks noGrp="1"/>
          </p:cNvSpPr>
          <p:nvPr>
            <p:ph type="dt" sz="half" idx="10"/>
          </p:nvPr>
        </p:nvSpPr>
        <p:spPr/>
        <p:txBody>
          <a:bodyPr/>
          <a:lstStyle/>
          <a:p>
            <a:fld id="{A43BE2B7-10DF-4170-B964-37E2A46C927A}" type="datetimeFigureOut">
              <a:rPr lang="en-CA" smtClean="0"/>
              <a:t>2021-06-28</a:t>
            </a:fld>
            <a:endParaRPr lang="en-CA"/>
          </a:p>
        </p:txBody>
      </p:sp>
      <p:sp>
        <p:nvSpPr>
          <p:cNvPr id="4" name="Footer Placeholder 3">
            <a:extLst>
              <a:ext uri="{FF2B5EF4-FFF2-40B4-BE49-F238E27FC236}">
                <a16:creationId xmlns:a16="http://schemas.microsoft.com/office/drawing/2014/main" id="{0EB37E8B-EE36-438B-A519-AA4F93ED6D35}"/>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068FFC1-F32C-472E-9833-DF254E64D9D8}"/>
              </a:ext>
            </a:extLst>
          </p:cNvPr>
          <p:cNvSpPr>
            <a:spLocks noGrp="1"/>
          </p:cNvSpPr>
          <p:nvPr>
            <p:ph type="sldNum" sz="quarter" idx="12"/>
          </p:nvPr>
        </p:nvSpPr>
        <p:spPr/>
        <p:txBody>
          <a:bodyPr/>
          <a:lstStyle/>
          <a:p>
            <a:fld id="{94FC3C71-D3F4-4747-9BED-E0544C33FDCC}" type="slidenum">
              <a:rPr lang="en-CA" smtClean="0"/>
              <a:t>‹#›</a:t>
            </a:fld>
            <a:endParaRPr lang="en-CA"/>
          </a:p>
        </p:txBody>
      </p:sp>
    </p:spTree>
    <p:extLst>
      <p:ext uri="{BB962C8B-B14F-4D97-AF65-F5344CB8AC3E}">
        <p14:creationId xmlns:p14="http://schemas.microsoft.com/office/powerpoint/2010/main" val="3626998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15F39E-4AB1-4763-8427-0E7D72497AC1}"/>
              </a:ext>
            </a:extLst>
          </p:cNvPr>
          <p:cNvSpPr>
            <a:spLocks noGrp="1"/>
          </p:cNvSpPr>
          <p:nvPr>
            <p:ph type="dt" sz="half" idx="10"/>
          </p:nvPr>
        </p:nvSpPr>
        <p:spPr/>
        <p:txBody>
          <a:bodyPr/>
          <a:lstStyle/>
          <a:p>
            <a:fld id="{A43BE2B7-10DF-4170-B964-37E2A46C927A}" type="datetimeFigureOut">
              <a:rPr lang="en-CA" smtClean="0"/>
              <a:t>2021-06-28</a:t>
            </a:fld>
            <a:endParaRPr lang="en-CA"/>
          </a:p>
        </p:txBody>
      </p:sp>
      <p:sp>
        <p:nvSpPr>
          <p:cNvPr id="3" name="Footer Placeholder 2">
            <a:extLst>
              <a:ext uri="{FF2B5EF4-FFF2-40B4-BE49-F238E27FC236}">
                <a16:creationId xmlns:a16="http://schemas.microsoft.com/office/drawing/2014/main" id="{5B4D2E68-D868-4A8A-91CE-C161C06FF686}"/>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0E8E3E34-E4A2-4740-9AA3-47C95D30379A}"/>
              </a:ext>
            </a:extLst>
          </p:cNvPr>
          <p:cNvSpPr>
            <a:spLocks noGrp="1"/>
          </p:cNvSpPr>
          <p:nvPr>
            <p:ph type="sldNum" sz="quarter" idx="12"/>
          </p:nvPr>
        </p:nvSpPr>
        <p:spPr/>
        <p:txBody>
          <a:bodyPr/>
          <a:lstStyle/>
          <a:p>
            <a:fld id="{94FC3C71-D3F4-4747-9BED-E0544C33FDCC}" type="slidenum">
              <a:rPr lang="en-CA" smtClean="0"/>
              <a:t>‹#›</a:t>
            </a:fld>
            <a:endParaRPr lang="en-CA"/>
          </a:p>
        </p:txBody>
      </p:sp>
    </p:spTree>
    <p:extLst>
      <p:ext uri="{BB962C8B-B14F-4D97-AF65-F5344CB8AC3E}">
        <p14:creationId xmlns:p14="http://schemas.microsoft.com/office/powerpoint/2010/main" val="457681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864AD-8AD3-42BE-8D1C-DE7CC4331B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1A8DF7D-DC1A-4F75-8B62-1D6CA04173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F364309-EE76-430B-9EE6-2DFCA1CC2E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C3137F-1046-4EA9-B5B6-3BDE5C026644}"/>
              </a:ext>
            </a:extLst>
          </p:cNvPr>
          <p:cNvSpPr>
            <a:spLocks noGrp="1"/>
          </p:cNvSpPr>
          <p:nvPr>
            <p:ph type="dt" sz="half" idx="10"/>
          </p:nvPr>
        </p:nvSpPr>
        <p:spPr/>
        <p:txBody>
          <a:bodyPr/>
          <a:lstStyle/>
          <a:p>
            <a:fld id="{A43BE2B7-10DF-4170-B964-37E2A46C927A}" type="datetimeFigureOut">
              <a:rPr lang="en-CA" smtClean="0"/>
              <a:t>2021-06-28</a:t>
            </a:fld>
            <a:endParaRPr lang="en-CA"/>
          </a:p>
        </p:txBody>
      </p:sp>
      <p:sp>
        <p:nvSpPr>
          <p:cNvPr id="6" name="Footer Placeholder 5">
            <a:extLst>
              <a:ext uri="{FF2B5EF4-FFF2-40B4-BE49-F238E27FC236}">
                <a16:creationId xmlns:a16="http://schemas.microsoft.com/office/drawing/2014/main" id="{CED9AC80-8FEC-4D0B-88E9-77083D1DFDF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E93D3F5-AEFC-47EF-85AB-7419009ECA9C}"/>
              </a:ext>
            </a:extLst>
          </p:cNvPr>
          <p:cNvSpPr>
            <a:spLocks noGrp="1"/>
          </p:cNvSpPr>
          <p:nvPr>
            <p:ph type="sldNum" sz="quarter" idx="12"/>
          </p:nvPr>
        </p:nvSpPr>
        <p:spPr/>
        <p:txBody>
          <a:bodyPr/>
          <a:lstStyle/>
          <a:p>
            <a:fld id="{94FC3C71-D3F4-4747-9BED-E0544C33FDCC}" type="slidenum">
              <a:rPr lang="en-CA" smtClean="0"/>
              <a:t>‹#›</a:t>
            </a:fld>
            <a:endParaRPr lang="en-CA"/>
          </a:p>
        </p:txBody>
      </p:sp>
    </p:spTree>
    <p:extLst>
      <p:ext uri="{BB962C8B-B14F-4D97-AF65-F5344CB8AC3E}">
        <p14:creationId xmlns:p14="http://schemas.microsoft.com/office/powerpoint/2010/main" val="370603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C6FA5-D4E4-416E-9D31-C5E0403175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97AAA0AB-0801-4ED5-ABBC-8613566286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1CE18C46-9E1F-4099-80B2-A3412B821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CBCD4F-FA0A-4075-8554-3FBECB9A26DD}"/>
              </a:ext>
            </a:extLst>
          </p:cNvPr>
          <p:cNvSpPr>
            <a:spLocks noGrp="1"/>
          </p:cNvSpPr>
          <p:nvPr>
            <p:ph type="dt" sz="half" idx="10"/>
          </p:nvPr>
        </p:nvSpPr>
        <p:spPr/>
        <p:txBody>
          <a:bodyPr/>
          <a:lstStyle/>
          <a:p>
            <a:fld id="{A43BE2B7-10DF-4170-B964-37E2A46C927A}" type="datetimeFigureOut">
              <a:rPr lang="en-CA" smtClean="0"/>
              <a:t>2021-06-28</a:t>
            </a:fld>
            <a:endParaRPr lang="en-CA"/>
          </a:p>
        </p:txBody>
      </p:sp>
      <p:sp>
        <p:nvSpPr>
          <p:cNvPr id="6" name="Footer Placeholder 5">
            <a:extLst>
              <a:ext uri="{FF2B5EF4-FFF2-40B4-BE49-F238E27FC236}">
                <a16:creationId xmlns:a16="http://schemas.microsoft.com/office/drawing/2014/main" id="{B56D8110-0C26-48FB-AC56-6AA0CED0F80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BA7A5CA-F1B1-4B62-A9B6-4C2A8BF632C8}"/>
              </a:ext>
            </a:extLst>
          </p:cNvPr>
          <p:cNvSpPr>
            <a:spLocks noGrp="1"/>
          </p:cNvSpPr>
          <p:nvPr>
            <p:ph type="sldNum" sz="quarter" idx="12"/>
          </p:nvPr>
        </p:nvSpPr>
        <p:spPr/>
        <p:txBody>
          <a:bodyPr/>
          <a:lstStyle/>
          <a:p>
            <a:fld id="{94FC3C71-D3F4-4747-9BED-E0544C33FDCC}" type="slidenum">
              <a:rPr lang="en-CA" smtClean="0"/>
              <a:t>‹#›</a:t>
            </a:fld>
            <a:endParaRPr lang="en-CA"/>
          </a:p>
        </p:txBody>
      </p:sp>
    </p:spTree>
    <p:extLst>
      <p:ext uri="{BB962C8B-B14F-4D97-AF65-F5344CB8AC3E}">
        <p14:creationId xmlns:p14="http://schemas.microsoft.com/office/powerpoint/2010/main" val="3787172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DA710-A8D3-41D2-AEC2-8EA3ED42C9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CD874C4-E6A2-4519-A828-2FB6DDF5F8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850FE9A-C9EB-486C-B197-26C917D68E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3BE2B7-10DF-4170-B964-37E2A46C927A}" type="datetimeFigureOut">
              <a:rPr lang="en-CA" smtClean="0"/>
              <a:t>2021-06-28</a:t>
            </a:fld>
            <a:endParaRPr lang="en-CA"/>
          </a:p>
        </p:txBody>
      </p:sp>
      <p:sp>
        <p:nvSpPr>
          <p:cNvPr id="5" name="Footer Placeholder 4">
            <a:extLst>
              <a:ext uri="{FF2B5EF4-FFF2-40B4-BE49-F238E27FC236}">
                <a16:creationId xmlns:a16="http://schemas.microsoft.com/office/drawing/2014/main" id="{A4BA89C6-0F46-4153-8A02-174F8BA17F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A0FDDEFC-91E3-4044-A6EB-37858EEA86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FC3C71-D3F4-4747-9BED-E0544C33FDCC}" type="slidenum">
              <a:rPr lang="en-CA" smtClean="0"/>
              <a:t>‹#›</a:t>
            </a:fld>
            <a:endParaRPr lang="en-CA"/>
          </a:p>
        </p:txBody>
      </p:sp>
    </p:spTree>
    <p:extLst>
      <p:ext uri="{BB962C8B-B14F-4D97-AF65-F5344CB8AC3E}">
        <p14:creationId xmlns:p14="http://schemas.microsoft.com/office/powerpoint/2010/main" val="1285426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32b7cef6c366.ngrok.io/"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eveloper.amazon.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e7acc10c52a1.ngrok.io/" TargetMode="Externa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7acc10c52a1.ngrok.io/"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ashboard.ngrok.com/logi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32F0-84E7-476A-811D-AED4BED00E31}"/>
              </a:ext>
            </a:extLst>
          </p:cNvPr>
          <p:cNvSpPr>
            <a:spLocks noGrp="1"/>
          </p:cNvSpPr>
          <p:nvPr>
            <p:ph type="ctrTitle"/>
          </p:nvPr>
        </p:nvSpPr>
        <p:spPr>
          <a:xfrm>
            <a:off x="1348033" y="575035"/>
            <a:ext cx="9319967" cy="2121031"/>
          </a:xfrm>
        </p:spPr>
        <p:txBody>
          <a:bodyPr>
            <a:normAutofit/>
          </a:bodyPr>
          <a:lstStyle/>
          <a:p>
            <a:r>
              <a:rPr lang="en-US" sz="4400" dirty="0">
                <a:latin typeface="Times New Roman" panose="02020603050405020304" pitchFamily="18" charset="0"/>
                <a:cs typeface="Times New Roman" panose="02020603050405020304" pitchFamily="18" charset="0"/>
              </a:rPr>
              <a:t>SMART MEDICINE REMINDER AND VENDING MACHINE</a:t>
            </a:r>
            <a:br>
              <a:rPr lang="en-US" sz="4400" dirty="0">
                <a:latin typeface="Times New Roman" panose="02020603050405020304" pitchFamily="18" charset="0"/>
                <a:cs typeface="Times New Roman" panose="02020603050405020304" pitchFamily="18" charset="0"/>
              </a:rPr>
            </a:br>
            <a:endParaRPr lang="en-CA"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3730ACE-B3A3-40CA-9A68-51F4B5666F51}"/>
              </a:ext>
            </a:extLst>
          </p:cNvPr>
          <p:cNvSpPr>
            <a:spLocks noGrp="1"/>
          </p:cNvSpPr>
          <p:nvPr>
            <p:ph type="subTitle" idx="1"/>
          </p:nvPr>
        </p:nvSpPr>
        <p:spPr>
          <a:xfrm>
            <a:off x="1348033" y="3136769"/>
            <a:ext cx="9319967" cy="2121031"/>
          </a:xfrm>
        </p:spPr>
        <p:txBody>
          <a:bodyPr>
            <a:normAutofit/>
          </a:bodyPr>
          <a:lstStyle/>
          <a:p>
            <a:r>
              <a:rPr lang="en-US" sz="2000" b="1" dirty="0">
                <a:latin typeface="Times New Roman" panose="02020603050405020304" pitchFamily="18" charset="0"/>
                <a:cs typeface="Times New Roman" panose="02020603050405020304" pitchFamily="18" charset="0"/>
              </a:rPr>
              <a:t>SECOND INDIVIUAL MEETING: ALEXA AND RASPBERRY PI INTERFACING</a:t>
            </a:r>
            <a:endParaRPr lang="en-CA" sz="2000" dirty="0">
              <a:latin typeface="Times New Roman" panose="02020603050405020304" pitchFamily="18" charset="0"/>
              <a:cs typeface="Times New Roman" panose="02020603050405020304" pitchFamily="18" charset="0"/>
            </a:endParaRPr>
          </a:p>
          <a:p>
            <a:pPr algn="l"/>
            <a:r>
              <a:rPr lang="en-CA" sz="1800" b="1" dirty="0">
                <a:latin typeface="Times New Roman" panose="02020603050405020304" pitchFamily="18" charset="0"/>
                <a:cs typeface="Times New Roman" panose="02020603050405020304" pitchFamily="18" charset="0"/>
              </a:rPr>
              <a:t>INSTRUCTOR: </a:t>
            </a:r>
            <a:r>
              <a:rPr lang="en-CA" sz="1800" dirty="0">
                <a:latin typeface="Times New Roman" panose="02020603050405020304" pitchFamily="18" charset="0"/>
                <a:cs typeface="Times New Roman" panose="02020603050405020304" pitchFamily="18" charset="0"/>
              </a:rPr>
              <a:t>Prof. Mike </a:t>
            </a:r>
            <a:r>
              <a:rPr lang="en-CA" sz="1800" dirty="0" err="1">
                <a:latin typeface="Times New Roman" panose="02020603050405020304" pitchFamily="18" charset="0"/>
                <a:cs typeface="Times New Roman" panose="02020603050405020304" pitchFamily="18" charset="0"/>
              </a:rPr>
              <a:t>Aleshams</a:t>
            </a:r>
            <a:endParaRPr lang="en-CA" sz="1800" dirty="0">
              <a:latin typeface="Times New Roman" panose="02020603050405020304" pitchFamily="18" charset="0"/>
              <a:cs typeface="Times New Roman" panose="02020603050405020304" pitchFamily="18" charset="0"/>
            </a:endParaRPr>
          </a:p>
          <a:p>
            <a:pPr algn="l"/>
            <a:r>
              <a:rPr lang="en-CA" sz="1800" b="1" dirty="0">
                <a:latin typeface="Times New Roman" panose="02020603050405020304" pitchFamily="18" charset="0"/>
                <a:cs typeface="Times New Roman" panose="02020603050405020304" pitchFamily="18" charset="0"/>
              </a:rPr>
              <a:t>Student Name: </a:t>
            </a:r>
            <a:r>
              <a:rPr lang="en-CA" sz="1800" dirty="0" err="1">
                <a:latin typeface="Times New Roman" panose="02020603050405020304" pitchFamily="18" charset="0"/>
                <a:cs typeface="Times New Roman" panose="02020603050405020304" pitchFamily="18" charset="0"/>
              </a:rPr>
              <a:t>Nishitha</a:t>
            </a:r>
            <a:r>
              <a:rPr lang="en-CA" sz="1800" dirty="0">
                <a:latin typeface="Times New Roman" panose="02020603050405020304" pitchFamily="18" charset="0"/>
                <a:cs typeface="Times New Roman" panose="02020603050405020304" pitchFamily="18" charset="0"/>
              </a:rPr>
              <a:t> </a:t>
            </a:r>
            <a:r>
              <a:rPr lang="en-CA" sz="1800" dirty="0" err="1">
                <a:latin typeface="Times New Roman" panose="02020603050405020304" pitchFamily="18" charset="0"/>
                <a:cs typeface="Times New Roman" panose="02020603050405020304" pitchFamily="18" charset="0"/>
              </a:rPr>
              <a:t>Kodur</a:t>
            </a:r>
            <a:endParaRPr lang="en-CA" sz="1800" dirty="0">
              <a:latin typeface="Times New Roman" panose="02020603050405020304" pitchFamily="18" charset="0"/>
              <a:cs typeface="Times New Roman" panose="02020603050405020304" pitchFamily="18" charset="0"/>
            </a:endParaRPr>
          </a:p>
          <a:p>
            <a:pPr algn="l"/>
            <a:r>
              <a:rPr lang="en-CA" sz="1800" b="1" dirty="0">
                <a:latin typeface="Times New Roman" panose="02020603050405020304" pitchFamily="18" charset="0"/>
                <a:cs typeface="Times New Roman" panose="02020603050405020304" pitchFamily="18" charset="0"/>
              </a:rPr>
              <a:t>Student ID: </a:t>
            </a:r>
            <a:r>
              <a:rPr lang="en-CA" sz="1800" dirty="0">
                <a:latin typeface="Times New Roman" panose="02020603050405020304" pitchFamily="18" charset="0"/>
                <a:cs typeface="Times New Roman" panose="02020603050405020304" pitchFamily="18" charset="0"/>
              </a:rPr>
              <a:t>C0771813</a:t>
            </a:r>
            <a:endParaRPr lang="en-US" sz="1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D42DAFE-3AA2-4D7B-A99C-B94C4E6FF18F}"/>
              </a:ext>
            </a:extLst>
          </p:cNvPr>
          <p:cNvPicPr>
            <a:picLocks noChangeAspect="1"/>
          </p:cNvPicPr>
          <p:nvPr/>
        </p:nvPicPr>
        <p:blipFill>
          <a:blip r:embed="rId2"/>
          <a:stretch>
            <a:fillRect/>
          </a:stretch>
        </p:blipFill>
        <p:spPr>
          <a:xfrm>
            <a:off x="8751674" y="5455186"/>
            <a:ext cx="2475191" cy="981541"/>
          </a:xfrm>
          <a:prstGeom prst="rect">
            <a:avLst/>
          </a:prstGeom>
        </p:spPr>
      </p:pic>
    </p:spTree>
    <p:extLst>
      <p:ext uri="{BB962C8B-B14F-4D97-AF65-F5344CB8AC3E}">
        <p14:creationId xmlns:p14="http://schemas.microsoft.com/office/powerpoint/2010/main" val="3203037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108C1-6E2D-45C5-8CD4-E4923D122F55}"/>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Signing up and downloading </a:t>
            </a:r>
            <a:r>
              <a:rPr lang="en-US" sz="4000" dirty="0" err="1">
                <a:latin typeface="Times New Roman" panose="02020603050405020304" pitchFamily="18" charset="0"/>
                <a:cs typeface="Times New Roman" panose="02020603050405020304" pitchFamily="18" charset="0"/>
              </a:rPr>
              <a:t>Ngrok</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5C55EAF-9B6F-4A86-ABE0-EEC5094C4695}"/>
              </a:ext>
            </a:extLst>
          </p:cNvPr>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Navigated to dashboard after signing up/logging in.</a:t>
            </a:r>
          </a:p>
          <a:p>
            <a:r>
              <a:rPr lang="en-US" sz="1600" dirty="0">
                <a:latin typeface="Times New Roman" panose="02020603050405020304" pitchFamily="18" charset="0"/>
                <a:cs typeface="Times New Roman" panose="02020603050405020304" pitchFamily="18" charset="0"/>
              </a:rPr>
              <a:t>Download </a:t>
            </a:r>
            <a:r>
              <a:rPr lang="en-US" sz="1600" dirty="0" err="1">
                <a:latin typeface="Times New Roman" panose="02020603050405020304" pitchFamily="18" charset="0"/>
                <a:cs typeface="Times New Roman" panose="02020603050405020304" pitchFamily="18" charset="0"/>
              </a:rPr>
              <a:t>ngrok</a:t>
            </a:r>
            <a:r>
              <a:rPr lang="en-US" sz="1600" dirty="0">
                <a:latin typeface="Times New Roman" panose="02020603050405020304" pitchFamily="18" charset="0"/>
                <a:cs typeface="Times New Roman" panose="02020603050405020304" pitchFamily="18" charset="0"/>
              </a:rPr>
              <a:t> for Linux(ARM).</a:t>
            </a:r>
            <a:endParaRPr lang="en-CA"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3758005-6BBD-4C62-B66E-ADE9EBF1466C}"/>
              </a:ext>
            </a:extLst>
          </p:cNvPr>
          <p:cNvPicPr>
            <a:picLocks noChangeAspect="1"/>
          </p:cNvPicPr>
          <p:nvPr/>
        </p:nvPicPr>
        <p:blipFill>
          <a:blip r:embed="rId2"/>
          <a:stretch>
            <a:fillRect/>
          </a:stretch>
        </p:blipFill>
        <p:spPr>
          <a:xfrm>
            <a:off x="1284051" y="2467650"/>
            <a:ext cx="8103141" cy="4161301"/>
          </a:xfrm>
          <a:prstGeom prst="rect">
            <a:avLst/>
          </a:prstGeom>
        </p:spPr>
      </p:pic>
    </p:spTree>
    <p:extLst>
      <p:ext uri="{BB962C8B-B14F-4D97-AF65-F5344CB8AC3E}">
        <p14:creationId xmlns:p14="http://schemas.microsoft.com/office/powerpoint/2010/main" val="1798432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285D9-A8DC-4139-B5C0-3009442ED039}"/>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Signing up and downloading </a:t>
            </a:r>
            <a:r>
              <a:rPr lang="en-US" sz="4000" dirty="0" err="1">
                <a:latin typeface="Times New Roman" panose="02020603050405020304" pitchFamily="18" charset="0"/>
                <a:cs typeface="Times New Roman" panose="02020603050405020304" pitchFamily="18" charset="0"/>
              </a:rPr>
              <a:t>Ngrok</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61B4735-078A-449D-A66C-F216BC3F3FE2}"/>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Zip file will be downloaded.</a:t>
            </a:r>
            <a:endParaRPr lang="en-CA"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ECAFE5C-363B-4690-A94F-333B739518B6}"/>
              </a:ext>
            </a:extLst>
          </p:cNvPr>
          <p:cNvPicPr>
            <a:picLocks noChangeAspect="1"/>
          </p:cNvPicPr>
          <p:nvPr/>
        </p:nvPicPr>
        <p:blipFill>
          <a:blip r:embed="rId2"/>
          <a:stretch>
            <a:fillRect/>
          </a:stretch>
        </p:blipFill>
        <p:spPr>
          <a:xfrm>
            <a:off x="1040860" y="2265687"/>
            <a:ext cx="8735438" cy="4472362"/>
          </a:xfrm>
          <a:prstGeom prst="rect">
            <a:avLst/>
          </a:prstGeom>
        </p:spPr>
      </p:pic>
    </p:spTree>
    <p:extLst>
      <p:ext uri="{BB962C8B-B14F-4D97-AF65-F5344CB8AC3E}">
        <p14:creationId xmlns:p14="http://schemas.microsoft.com/office/powerpoint/2010/main" val="3323189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C16CE-6C73-4972-BC17-04147A377219}"/>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Transferring the downloaded </a:t>
            </a:r>
            <a:r>
              <a:rPr lang="en-US" sz="4000" dirty="0" err="1">
                <a:latin typeface="Times New Roman" panose="02020603050405020304" pitchFamily="18" charset="0"/>
                <a:cs typeface="Times New Roman" panose="02020603050405020304" pitchFamily="18" charset="0"/>
              </a:rPr>
              <a:t>Ngrok</a:t>
            </a:r>
            <a:r>
              <a:rPr lang="en-US" sz="4000" dirty="0">
                <a:latin typeface="Times New Roman" panose="02020603050405020304" pitchFamily="18" charset="0"/>
                <a:cs typeface="Times New Roman" panose="02020603050405020304" pitchFamily="18" charset="0"/>
              </a:rPr>
              <a:t> to Raspberry pi </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3B302BB-4171-4BB4-AC24-07A52DF7F803}"/>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Open VNC and connect to Raspberry pi IP address with username and password.</a:t>
            </a:r>
            <a:endParaRPr lang="en-CA"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26B3E4C-2971-4C55-8911-5805A0CC6393}"/>
              </a:ext>
            </a:extLst>
          </p:cNvPr>
          <p:cNvPicPr>
            <a:picLocks noChangeAspect="1"/>
          </p:cNvPicPr>
          <p:nvPr/>
        </p:nvPicPr>
        <p:blipFill>
          <a:blip r:embed="rId2"/>
          <a:stretch>
            <a:fillRect/>
          </a:stretch>
        </p:blipFill>
        <p:spPr>
          <a:xfrm>
            <a:off x="2354092" y="2166038"/>
            <a:ext cx="6215975" cy="4435972"/>
          </a:xfrm>
          <a:prstGeom prst="rect">
            <a:avLst/>
          </a:prstGeom>
        </p:spPr>
      </p:pic>
    </p:spTree>
    <p:extLst>
      <p:ext uri="{BB962C8B-B14F-4D97-AF65-F5344CB8AC3E}">
        <p14:creationId xmlns:p14="http://schemas.microsoft.com/office/powerpoint/2010/main" val="3072934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C003-16C3-4B77-B837-3484F695CD2E}"/>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Transferring the downloaded </a:t>
            </a:r>
            <a:r>
              <a:rPr lang="en-US" sz="4000" dirty="0" err="1">
                <a:latin typeface="Times New Roman" panose="02020603050405020304" pitchFamily="18" charset="0"/>
                <a:cs typeface="Times New Roman" panose="02020603050405020304" pitchFamily="18" charset="0"/>
              </a:rPr>
              <a:t>Ngrok</a:t>
            </a:r>
            <a:r>
              <a:rPr lang="en-US" sz="4000" dirty="0">
                <a:latin typeface="Times New Roman" panose="02020603050405020304" pitchFamily="18" charset="0"/>
                <a:cs typeface="Times New Roman" panose="02020603050405020304" pitchFamily="18" charset="0"/>
              </a:rPr>
              <a:t> to Raspberry pi </a:t>
            </a:r>
            <a:endParaRPr lang="en-CA" sz="4000" dirty="0"/>
          </a:p>
        </p:txBody>
      </p:sp>
      <p:sp>
        <p:nvSpPr>
          <p:cNvPr id="3" name="Content Placeholder 2">
            <a:extLst>
              <a:ext uri="{FF2B5EF4-FFF2-40B4-BE49-F238E27FC236}">
                <a16:creationId xmlns:a16="http://schemas.microsoft.com/office/drawing/2014/main" id="{E58FE0C4-DE52-4F8F-9745-6E7C157439A2}"/>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Select Transfer files option available on top of the screen (in a hidden slider).</a:t>
            </a:r>
          </a:p>
          <a:p>
            <a:r>
              <a:rPr lang="en-US" sz="1800" dirty="0">
                <a:latin typeface="Times New Roman" panose="02020603050405020304" pitchFamily="18" charset="0"/>
                <a:cs typeface="Times New Roman" panose="02020603050405020304" pitchFamily="18" charset="0"/>
              </a:rPr>
              <a:t>Next, click Send File. This displays the file manager of Windows OS. From here, go to the Downloads location where the zip file containing </a:t>
            </a:r>
            <a:r>
              <a:rPr lang="en-US" sz="1800" dirty="0" err="1">
                <a:latin typeface="Times New Roman" panose="02020603050405020304" pitchFamily="18" charset="0"/>
                <a:cs typeface="Times New Roman" panose="02020603050405020304" pitchFamily="18" charset="0"/>
              </a:rPr>
              <a:t>Ngrok</a:t>
            </a:r>
            <a:r>
              <a:rPr lang="en-US" sz="1800" dirty="0">
                <a:latin typeface="Times New Roman" panose="02020603050405020304" pitchFamily="18" charset="0"/>
                <a:cs typeface="Times New Roman" panose="02020603050405020304" pitchFamily="18" charset="0"/>
              </a:rPr>
              <a:t> is saved and open.</a:t>
            </a:r>
          </a:p>
          <a:p>
            <a:r>
              <a:rPr lang="en-US" sz="1800" dirty="0">
                <a:latin typeface="Times New Roman" panose="02020603050405020304" pitchFamily="18" charset="0"/>
                <a:cs typeface="Times New Roman" panose="02020603050405020304" pitchFamily="18" charset="0"/>
              </a:rPr>
              <a:t>Once download is complete below po-up window is displayed.</a:t>
            </a:r>
            <a:endParaRPr lang="en-CA"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75A8073-40CB-4D8D-B3E8-856C5765C28D}"/>
              </a:ext>
            </a:extLst>
          </p:cNvPr>
          <p:cNvPicPr>
            <a:picLocks noChangeAspect="1"/>
          </p:cNvPicPr>
          <p:nvPr/>
        </p:nvPicPr>
        <p:blipFill rotWithShape="1">
          <a:blip r:embed="rId2"/>
          <a:srcRect l="27287" t="33445" r="36570" b="22549"/>
          <a:stretch/>
        </p:blipFill>
        <p:spPr>
          <a:xfrm>
            <a:off x="3268493" y="3434815"/>
            <a:ext cx="4406631" cy="2877085"/>
          </a:xfrm>
          <a:prstGeom prst="rect">
            <a:avLst/>
          </a:prstGeom>
        </p:spPr>
      </p:pic>
    </p:spTree>
    <p:extLst>
      <p:ext uri="{BB962C8B-B14F-4D97-AF65-F5344CB8AC3E}">
        <p14:creationId xmlns:p14="http://schemas.microsoft.com/office/powerpoint/2010/main" val="3708866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CC69-3426-4538-86B0-9E147BB0BB34}"/>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Installing </a:t>
            </a:r>
            <a:r>
              <a:rPr lang="en-US" sz="4000" dirty="0" err="1">
                <a:latin typeface="Times New Roman" panose="02020603050405020304" pitchFamily="18" charset="0"/>
                <a:cs typeface="Times New Roman" panose="02020603050405020304" pitchFamily="18" charset="0"/>
              </a:rPr>
              <a:t>Ngrok</a:t>
            </a:r>
            <a:r>
              <a:rPr lang="en-US" sz="4000" dirty="0">
                <a:latin typeface="Times New Roman" panose="02020603050405020304" pitchFamily="18" charset="0"/>
                <a:cs typeface="Times New Roman" panose="02020603050405020304" pitchFamily="18" charset="0"/>
              </a:rPr>
              <a:t> on Raspberry pi </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D8DAF6A-CA7B-4EAC-B04D-B4C798DD1EB0}"/>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Run the below commands on terminal to install </a:t>
            </a:r>
            <a:r>
              <a:rPr lang="en-US" sz="1800" dirty="0" err="1">
                <a:latin typeface="Times New Roman" panose="02020603050405020304" pitchFamily="18" charset="0"/>
                <a:cs typeface="Times New Roman" panose="02020603050405020304" pitchFamily="18" charset="0"/>
              </a:rPr>
              <a:t>Ngrok</a:t>
            </a:r>
            <a:r>
              <a:rPr lang="en-US" sz="1800" dirty="0">
                <a:latin typeface="Times New Roman" panose="02020603050405020304" pitchFamily="18" charset="0"/>
                <a:cs typeface="Times New Roman" panose="02020603050405020304" pitchFamily="18" charset="0"/>
              </a:rPr>
              <a:t> on raspberry pi:</a:t>
            </a:r>
          </a:p>
          <a:p>
            <a:pPr marL="0" indent="0">
              <a:buNone/>
            </a:pPr>
            <a:r>
              <a:rPr lang="en-US" sz="1800" dirty="0" err="1">
                <a:latin typeface="Courier New" panose="02070309020205020404" pitchFamily="49" charset="0"/>
                <a:cs typeface="Courier New" panose="02070309020205020404" pitchFamily="49" charset="0"/>
              </a:rPr>
              <a:t>sudo</a:t>
            </a:r>
            <a:r>
              <a:rPr lang="en-US" sz="1800" dirty="0">
                <a:latin typeface="Courier New" panose="02070309020205020404" pitchFamily="49" charset="0"/>
                <a:cs typeface="Courier New" panose="02070309020205020404" pitchFamily="49" charset="0"/>
              </a:rPr>
              <a:t> apt-get update</a:t>
            </a:r>
          </a:p>
          <a:p>
            <a:pPr marL="0" indent="0">
              <a:buNone/>
            </a:pPr>
            <a:r>
              <a:rPr lang="en-US" sz="1800" dirty="0" err="1">
                <a:latin typeface="Courier New" panose="02070309020205020404" pitchFamily="49" charset="0"/>
                <a:cs typeface="Courier New" panose="02070309020205020404" pitchFamily="49" charset="0"/>
              </a:rPr>
              <a:t>sudo</a:t>
            </a:r>
            <a:r>
              <a:rPr lang="en-US" sz="1800" dirty="0">
                <a:latin typeface="Courier New" panose="02070309020205020404" pitchFamily="49" charset="0"/>
                <a:cs typeface="Courier New" panose="02070309020205020404" pitchFamily="49" charset="0"/>
              </a:rPr>
              <a:t> apt-get upgrade</a:t>
            </a:r>
          </a:p>
          <a:p>
            <a:pPr marL="0" indent="0">
              <a:buNone/>
            </a:pPr>
            <a:endParaRPr lang="en-US" sz="1800" dirty="0">
              <a:latin typeface="Courier New" panose="02070309020205020404" pitchFamily="49" charset="0"/>
              <a:cs typeface="Courier New" panose="02070309020205020404" pitchFamily="49" charset="0"/>
            </a:endParaRPr>
          </a:p>
          <a:p>
            <a:r>
              <a:rPr lang="en-US" sz="1800" dirty="0">
                <a:latin typeface="Times New Roman" panose="02020603050405020304" pitchFamily="18" charset="0"/>
                <a:cs typeface="Times New Roman" panose="02020603050405020304" pitchFamily="18" charset="0"/>
              </a:rPr>
              <a:t>Go to the file location of zipped </a:t>
            </a:r>
            <a:r>
              <a:rPr lang="en-US" sz="1800" dirty="0" err="1">
                <a:latin typeface="Times New Roman" panose="02020603050405020304" pitchFamily="18" charset="0"/>
                <a:cs typeface="Times New Roman" panose="02020603050405020304" pitchFamily="18" charset="0"/>
              </a:rPr>
              <a:t>Ngrok</a:t>
            </a: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Courier New" panose="02070309020205020404" pitchFamily="49" charset="0"/>
                <a:cs typeface="Courier New" panose="02070309020205020404" pitchFamily="49" charset="0"/>
              </a:rPr>
              <a:t>cd Desktop</a:t>
            </a:r>
          </a:p>
          <a:p>
            <a:pPr marL="0" indent="0">
              <a:buNone/>
            </a:pPr>
            <a:r>
              <a:rPr lang="en-US" sz="1800" dirty="0">
                <a:latin typeface="Courier New" panose="02070309020205020404" pitchFamily="49" charset="0"/>
                <a:cs typeface="Courier New" panose="02070309020205020404" pitchFamily="49" charset="0"/>
              </a:rPr>
              <a:t>unzip ngrok-stable-linux-arm.zip</a:t>
            </a:r>
          </a:p>
          <a:p>
            <a:pPr marL="0" indent="0">
              <a:buNone/>
            </a:pPr>
            <a:endParaRPr lang="en-US" sz="1800" dirty="0">
              <a:latin typeface="Courier New" panose="02070309020205020404" pitchFamily="49" charset="0"/>
              <a:cs typeface="Courier New" panose="02070309020205020404" pitchFamily="49" charset="0"/>
            </a:endParaRPr>
          </a:p>
          <a:p>
            <a:r>
              <a:rPr lang="en-US" sz="1800" dirty="0" err="1">
                <a:latin typeface="Times New Roman" panose="02020603050405020304" pitchFamily="18" charset="0"/>
                <a:cs typeface="Times New Roman" panose="02020603050405020304" pitchFamily="18" charset="0"/>
              </a:rPr>
              <a:t>Ngrok</a:t>
            </a:r>
            <a:r>
              <a:rPr lang="en-US" sz="1800" dirty="0">
                <a:latin typeface="Times New Roman" panose="02020603050405020304" pitchFamily="18" charset="0"/>
                <a:cs typeface="Times New Roman" panose="02020603050405020304" pitchFamily="18" charset="0"/>
              </a:rPr>
              <a:t> is now installed on Raspberry pi</a:t>
            </a:r>
          </a:p>
        </p:txBody>
      </p:sp>
    </p:spTree>
    <p:extLst>
      <p:ext uri="{BB962C8B-B14F-4D97-AF65-F5344CB8AC3E}">
        <p14:creationId xmlns:p14="http://schemas.microsoft.com/office/powerpoint/2010/main" val="4265919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5CEF7-3682-4934-A91E-2E5480BEA563}"/>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Starting HTTP tunnel on port 5000 using </a:t>
            </a:r>
            <a:r>
              <a:rPr lang="en-US" sz="4000" dirty="0" err="1">
                <a:latin typeface="Times New Roman" panose="02020603050405020304" pitchFamily="18" charset="0"/>
                <a:cs typeface="Times New Roman" panose="02020603050405020304" pitchFamily="18" charset="0"/>
              </a:rPr>
              <a:t>Ngrok</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E9E2C7D-3E31-4441-B0C1-B726F94661BA}"/>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Run the below command to start the HTTP tunnel</a:t>
            </a:r>
          </a:p>
          <a:p>
            <a:pPr marL="0" indent="0">
              <a:buNone/>
            </a:pP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ngrok</a:t>
            </a:r>
            <a:r>
              <a:rPr lang="en-US" sz="1800" dirty="0">
                <a:latin typeface="Courier New" panose="02070309020205020404" pitchFamily="49" charset="0"/>
                <a:cs typeface="Courier New" panose="02070309020205020404" pitchFamily="49" charset="0"/>
              </a:rPr>
              <a:t> http 5000</a:t>
            </a:r>
          </a:p>
          <a:p>
            <a:pPr marL="0" indent="0">
              <a:buNone/>
            </a:pPr>
            <a:endParaRPr lang="en-US" sz="1800" dirty="0">
              <a:latin typeface="Courier New" panose="02070309020205020404" pitchFamily="49" charset="0"/>
              <a:cs typeface="Courier New" panose="02070309020205020404" pitchFamily="49" charset="0"/>
            </a:endParaRPr>
          </a:p>
          <a:p>
            <a:r>
              <a:rPr lang="en-US" sz="1800" dirty="0">
                <a:latin typeface="Times New Roman" panose="02020603050405020304" pitchFamily="18" charset="0"/>
                <a:cs typeface="Times New Roman" panose="02020603050405020304" pitchFamily="18" charset="0"/>
              </a:rPr>
              <a:t>This command opens up a new terminal which has a server link. </a:t>
            </a:r>
            <a:r>
              <a:rPr lang="en-US" sz="1800" dirty="0" err="1">
                <a:latin typeface="Times New Roman" panose="02020603050405020304" pitchFamily="18" charset="0"/>
                <a:cs typeface="Times New Roman" panose="02020603050405020304" pitchFamily="18" charset="0"/>
              </a:rPr>
              <a:t>i.e</a:t>
            </a:r>
            <a:r>
              <a:rPr lang="en-US" sz="1800"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hlinkClick r:id="rId2"/>
              </a:rPr>
              <a:t>https://32b7cef6c366.ngrok.io</a:t>
            </a:r>
            <a:r>
              <a:rPr lang="en-US" sz="1800" dirty="0">
                <a:latin typeface="Times New Roman" panose="02020603050405020304" pitchFamily="18" charset="0"/>
                <a:cs typeface="Times New Roman" panose="02020603050405020304" pitchFamily="18" charset="0"/>
              </a:rPr>
              <a:t>. This link </a:t>
            </a:r>
            <a:r>
              <a:rPr lang="en-US" sz="1800" dirty="0" err="1">
                <a:latin typeface="Times New Roman" panose="02020603050405020304" pitchFamily="18" charset="0"/>
                <a:cs typeface="Times New Roman" panose="02020603050405020304" pitchFamily="18" charset="0"/>
              </a:rPr>
              <a:t>expiers</a:t>
            </a:r>
            <a:r>
              <a:rPr lang="en-US" sz="1800" dirty="0">
                <a:latin typeface="Times New Roman" panose="02020603050405020304" pitchFamily="18" charset="0"/>
                <a:cs typeface="Times New Roman" panose="02020603050405020304" pitchFamily="18" charset="0"/>
              </a:rPr>
              <a:t> in 2 hours. To get a new link after this expires, we have to run the above command again.</a:t>
            </a:r>
          </a:p>
          <a:p>
            <a:pPr marL="0" indent="0">
              <a:buNone/>
            </a:pPr>
            <a:endParaRPr lang="en-CA" sz="18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4CBBCBB-B19E-4F95-8EDF-B5FE1B5494CD}"/>
              </a:ext>
            </a:extLst>
          </p:cNvPr>
          <p:cNvPicPr>
            <a:picLocks noChangeAspect="1"/>
          </p:cNvPicPr>
          <p:nvPr/>
        </p:nvPicPr>
        <p:blipFill>
          <a:blip r:embed="rId3"/>
          <a:stretch>
            <a:fillRect/>
          </a:stretch>
        </p:blipFill>
        <p:spPr>
          <a:xfrm>
            <a:off x="2137366" y="3558254"/>
            <a:ext cx="5913126" cy="3077384"/>
          </a:xfrm>
          <a:prstGeom prst="rect">
            <a:avLst/>
          </a:prstGeom>
        </p:spPr>
      </p:pic>
    </p:spTree>
    <p:extLst>
      <p:ext uri="{BB962C8B-B14F-4D97-AF65-F5344CB8AC3E}">
        <p14:creationId xmlns:p14="http://schemas.microsoft.com/office/powerpoint/2010/main" val="2888219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0802D-07D1-4870-BB67-ED1709820294}"/>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Installing Flask-ask and Cryptography libraires</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B57F301-31B3-4B9A-8B5F-E0D3C748B432}"/>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Run the below commands to install Flask-ask and cryptography libraries</a:t>
            </a:r>
          </a:p>
          <a:p>
            <a:pPr marL="0" indent="0">
              <a:buNone/>
            </a:pPr>
            <a:r>
              <a:rPr lang="en-CA" sz="1800" dirty="0">
                <a:latin typeface="Courier New" panose="02070309020205020404" pitchFamily="49" charset="0"/>
                <a:cs typeface="Courier New" panose="02070309020205020404" pitchFamily="49" charset="0"/>
              </a:rPr>
              <a:t>pip3 install Flask-Ask</a:t>
            </a:r>
          </a:p>
          <a:p>
            <a:pPr marL="0" indent="0">
              <a:buNone/>
            </a:pPr>
            <a:r>
              <a:rPr lang="en-CA" sz="1800" dirty="0">
                <a:latin typeface="Courier New" panose="02070309020205020404" pitchFamily="49" charset="0"/>
                <a:cs typeface="Courier New" panose="02070309020205020404" pitchFamily="49" charset="0"/>
              </a:rPr>
              <a:t>pip3 install ‘cryptography&lt;2.1’</a:t>
            </a:r>
          </a:p>
        </p:txBody>
      </p:sp>
    </p:spTree>
    <p:extLst>
      <p:ext uri="{BB962C8B-B14F-4D97-AF65-F5344CB8AC3E}">
        <p14:creationId xmlns:p14="http://schemas.microsoft.com/office/powerpoint/2010/main" val="1315245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6EAE7-C760-44DE-8AC6-E6A542B5D0D7}"/>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Signing up for Amazon developer account</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7AF6AB6-9FA2-484C-8D8C-6E7F951851C6}"/>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Go to the </a:t>
            </a:r>
            <a:r>
              <a:rPr lang="en-US" sz="1800" dirty="0">
                <a:latin typeface="Times New Roman" panose="02020603050405020304" pitchFamily="18" charset="0"/>
                <a:cs typeface="Times New Roman" panose="02020603050405020304" pitchFamily="18" charset="0"/>
                <a:hlinkClick r:id="rId2"/>
              </a:rPr>
              <a:t>URL:https://developer.amazon.com/</a:t>
            </a:r>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Click Sign-in and login with the credentials. Or create a new account using an email address.</a:t>
            </a:r>
          </a:p>
          <a:p>
            <a:r>
              <a:rPr lang="en-US" sz="1800" dirty="0">
                <a:latin typeface="Times New Roman" panose="02020603050405020304" pitchFamily="18" charset="0"/>
                <a:cs typeface="Times New Roman" panose="02020603050405020304" pitchFamily="18" charset="0"/>
              </a:rPr>
              <a:t>Once signed it, we can select the products we are interested in. For this project we need ‘Alexa Voice Services and  ‘Alexa skills kit’.</a:t>
            </a:r>
          </a:p>
          <a:p>
            <a:pPr marL="0" indent="0">
              <a:buNone/>
            </a:pPr>
            <a:endParaRPr lang="en-CA" sz="1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FE8D101A-239F-472A-8257-29482E3FA46E}"/>
              </a:ext>
            </a:extLst>
          </p:cNvPr>
          <p:cNvPicPr>
            <a:picLocks noChangeAspect="1"/>
          </p:cNvPicPr>
          <p:nvPr/>
        </p:nvPicPr>
        <p:blipFill>
          <a:blip r:embed="rId3"/>
          <a:stretch>
            <a:fillRect/>
          </a:stretch>
        </p:blipFill>
        <p:spPr>
          <a:xfrm>
            <a:off x="1302604" y="3220032"/>
            <a:ext cx="9586791" cy="3414056"/>
          </a:xfrm>
          <a:prstGeom prst="rect">
            <a:avLst/>
          </a:prstGeom>
        </p:spPr>
      </p:pic>
    </p:spTree>
    <p:extLst>
      <p:ext uri="{BB962C8B-B14F-4D97-AF65-F5344CB8AC3E}">
        <p14:creationId xmlns:p14="http://schemas.microsoft.com/office/powerpoint/2010/main" val="1927442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6172-614E-459E-BD99-FA7EB1797FFF}"/>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Configuring the skills kit</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3DB4B49-43E0-438F-AF98-C23E77063EC5}"/>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Once we have selected the required products and completed the previous step, the below screen will be displayed. Click Alexa and select ‘Alexa Skills Kit’.</a:t>
            </a:r>
            <a:endParaRPr lang="en-CA"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C6F943F-C459-4D10-919B-8EF1E89291B0}"/>
              </a:ext>
            </a:extLst>
          </p:cNvPr>
          <p:cNvPicPr>
            <a:picLocks noChangeAspect="1"/>
          </p:cNvPicPr>
          <p:nvPr/>
        </p:nvPicPr>
        <p:blipFill>
          <a:blip r:embed="rId2"/>
          <a:stretch>
            <a:fillRect/>
          </a:stretch>
        </p:blipFill>
        <p:spPr>
          <a:xfrm>
            <a:off x="959852" y="2552994"/>
            <a:ext cx="9922100" cy="3939881"/>
          </a:xfrm>
          <a:prstGeom prst="rect">
            <a:avLst/>
          </a:prstGeom>
        </p:spPr>
      </p:pic>
    </p:spTree>
    <p:extLst>
      <p:ext uri="{BB962C8B-B14F-4D97-AF65-F5344CB8AC3E}">
        <p14:creationId xmlns:p14="http://schemas.microsoft.com/office/powerpoint/2010/main" val="1991012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B804B-CEB0-4C0F-BE80-D6D526C02955}"/>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Configuring the skills kit</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596FD5C-E386-420C-B82E-6DE9283318F2}"/>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Next, we get a console for creating a skill.</a:t>
            </a:r>
            <a:endParaRPr lang="en-CA"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65C28BD-8DFB-4FE3-ABBE-C801C14C9851}"/>
              </a:ext>
            </a:extLst>
          </p:cNvPr>
          <p:cNvPicPr>
            <a:picLocks noChangeAspect="1"/>
          </p:cNvPicPr>
          <p:nvPr/>
        </p:nvPicPr>
        <p:blipFill>
          <a:blip r:embed="rId2"/>
          <a:stretch>
            <a:fillRect/>
          </a:stretch>
        </p:blipFill>
        <p:spPr>
          <a:xfrm>
            <a:off x="948421" y="2179940"/>
            <a:ext cx="9944962" cy="4404742"/>
          </a:xfrm>
          <a:prstGeom prst="rect">
            <a:avLst/>
          </a:prstGeom>
        </p:spPr>
      </p:pic>
    </p:spTree>
    <p:extLst>
      <p:ext uri="{BB962C8B-B14F-4D97-AF65-F5344CB8AC3E}">
        <p14:creationId xmlns:p14="http://schemas.microsoft.com/office/powerpoint/2010/main" val="1682071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1FEA7-C510-4D49-B526-F65F4B098703}"/>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Table of Contents</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850CF66-6558-44C7-954F-129BBAD11451}"/>
              </a:ext>
            </a:extLst>
          </p:cNvPr>
          <p:cNvSpPr>
            <a:spLocks noGrp="1"/>
          </p:cNvSpPr>
          <p:nvPr>
            <p:ph idx="1"/>
          </p:nvPr>
        </p:nvSpPr>
        <p:spPr/>
        <p:txBody>
          <a:bodyPr>
            <a:normAutofit fontScale="92500" lnSpcReduction="20000"/>
          </a:bodyPr>
          <a:lstStyle/>
          <a:p>
            <a:r>
              <a:rPr lang="en-US" sz="1800" dirty="0">
                <a:latin typeface="Times New Roman" panose="02020603050405020304" pitchFamily="18" charset="0"/>
                <a:cs typeface="Times New Roman" panose="02020603050405020304" pitchFamily="18" charset="0"/>
              </a:rPr>
              <a:t>Introduction</a:t>
            </a:r>
          </a:p>
          <a:p>
            <a:r>
              <a:rPr lang="en-US" sz="1800" dirty="0">
                <a:latin typeface="Times New Roman" panose="02020603050405020304" pitchFamily="18" charset="0"/>
                <a:cs typeface="Times New Roman" panose="02020603050405020304" pitchFamily="18" charset="0"/>
              </a:rPr>
              <a:t>Agenda of this interfacing</a:t>
            </a:r>
          </a:p>
          <a:p>
            <a:r>
              <a:rPr lang="en-US" sz="1800" dirty="0">
                <a:latin typeface="Times New Roman" panose="02020603050405020304" pitchFamily="18" charset="0"/>
                <a:cs typeface="Times New Roman" panose="02020603050405020304" pitchFamily="18" charset="0"/>
              </a:rPr>
              <a:t>Role of Alexa device in the project</a:t>
            </a:r>
          </a:p>
          <a:p>
            <a:r>
              <a:rPr lang="en-US" sz="1800" dirty="0">
                <a:latin typeface="Times New Roman" panose="02020603050405020304" pitchFamily="18" charset="0"/>
                <a:cs typeface="Times New Roman" panose="02020603050405020304" pitchFamily="18" charset="0"/>
              </a:rPr>
              <a:t>Software block diagram</a:t>
            </a:r>
          </a:p>
          <a:p>
            <a:r>
              <a:rPr lang="en-US" sz="1800" dirty="0">
                <a:latin typeface="Times New Roman" panose="02020603050405020304" pitchFamily="18" charset="0"/>
                <a:cs typeface="Times New Roman" panose="02020603050405020304" pitchFamily="18" charset="0"/>
              </a:rPr>
              <a:t>Signing up and downloading </a:t>
            </a:r>
            <a:r>
              <a:rPr lang="en-US" sz="1800" dirty="0" err="1">
                <a:latin typeface="Times New Roman" panose="02020603050405020304" pitchFamily="18" charset="0"/>
                <a:cs typeface="Times New Roman" panose="02020603050405020304" pitchFamily="18" charset="0"/>
              </a:rPr>
              <a:t>Ngrok</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Transferring the downloaded </a:t>
            </a:r>
            <a:r>
              <a:rPr lang="en-US" sz="1800" dirty="0" err="1">
                <a:latin typeface="Times New Roman" panose="02020603050405020304" pitchFamily="18" charset="0"/>
                <a:cs typeface="Times New Roman" panose="02020603050405020304" pitchFamily="18" charset="0"/>
              </a:rPr>
              <a:t>Ngrok</a:t>
            </a:r>
            <a:r>
              <a:rPr lang="en-US" sz="1800" dirty="0">
                <a:latin typeface="Times New Roman" panose="02020603050405020304" pitchFamily="18" charset="0"/>
                <a:cs typeface="Times New Roman" panose="02020603050405020304" pitchFamily="18" charset="0"/>
              </a:rPr>
              <a:t> to Raspberry pi</a:t>
            </a:r>
          </a:p>
          <a:p>
            <a:r>
              <a:rPr lang="en-US" sz="1800" dirty="0">
                <a:latin typeface="Times New Roman" panose="02020603050405020304" pitchFamily="18" charset="0"/>
                <a:cs typeface="Times New Roman" panose="02020603050405020304" pitchFamily="18" charset="0"/>
              </a:rPr>
              <a:t>Installing </a:t>
            </a:r>
            <a:r>
              <a:rPr lang="en-US" sz="1800" dirty="0" err="1">
                <a:latin typeface="Times New Roman" panose="02020603050405020304" pitchFamily="18" charset="0"/>
                <a:cs typeface="Times New Roman" panose="02020603050405020304" pitchFamily="18" charset="0"/>
              </a:rPr>
              <a:t>Ngrok</a:t>
            </a:r>
            <a:r>
              <a:rPr lang="en-US" sz="1800" dirty="0">
                <a:latin typeface="Times New Roman" panose="02020603050405020304" pitchFamily="18" charset="0"/>
                <a:cs typeface="Times New Roman" panose="02020603050405020304" pitchFamily="18" charset="0"/>
              </a:rPr>
              <a:t> on Raspberry pi</a:t>
            </a:r>
          </a:p>
          <a:p>
            <a:r>
              <a:rPr lang="en-US" sz="1800" dirty="0">
                <a:latin typeface="Times New Roman" panose="02020603050405020304" pitchFamily="18" charset="0"/>
                <a:cs typeface="Times New Roman" panose="02020603050405020304" pitchFamily="18" charset="0"/>
              </a:rPr>
              <a:t>Starting HTTP tunnel using </a:t>
            </a:r>
            <a:r>
              <a:rPr lang="en-US" sz="1800" dirty="0" err="1">
                <a:latin typeface="Times New Roman" panose="02020603050405020304" pitchFamily="18" charset="0"/>
                <a:cs typeface="Times New Roman" panose="02020603050405020304" pitchFamily="18" charset="0"/>
              </a:rPr>
              <a:t>Ngrok</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Installing Flask-ask and Cryptography libraires</a:t>
            </a:r>
          </a:p>
          <a:p>
            <a:r>
              <a:rPr lang="en-US" sz="1800" dirty="0">
                <a:latin typeface="Times New Roman" panose="02020603050405020304" pitchFamily="18" charset="0"/>
                <a:cs typeface="Times New Roman" panose="02020603050405020304" pitchFamily="18" charset="0"/>
              </a:rPr>
              <a:t>Signing up for Amazon developer account</a:t>
            </a:r>
          </a:p>
          <a:p>
            <a:r>
              <a:rPr lang="en-US" sz="1800" dirty="0">
                <a:latin typeface="Times New Roman" panose="02020603050405020304" pitchFamily="18" charset="0"/>
                <a:cs typeface="Times New Roman" panose="02020603050405020304" pitchFamily="18" charset="0"/>
              </a:rPr>
              <a:t>Configuring the skills set</a:t>
            </a:r>
          </a:p>
          <a:p>
            <a:r>
              <a:rPr lang="en-US" sz="1800" dirty="0">
                <a:latin typeface="Times New Roman" panose="02020603050405020304" pitchFamily="18" charset="0"/>
                <a:cs typeface="Times New Roman" panose="02020603050405020304" pitchFamily="18" charset="0"/>
              </a:rPr>
              <a:t>Coding the Raspberry pi using Python</a:t>
            </a:r>
          </a:p>
          <a:p>
            <a:r>
              <a:rPr lang="en-US" sz="1800" dirty="0">
                <a:latin typeface="Times New Roman" panose="02020603050405020304" pitchFamily="18" charset="0"/>
                <a:cs typeface="Times New Roman" panose="02020603050405020304" pitchFamily="18" charset="0"/>
              </a:rPr>
              <a:t>Working of the interface</a:t>
            </a:r>
          </a:p>
          <a:p>
            <a:r>
              <a:rPr lang="en-US" sz="1800" dirty="0">
                <a:latin typeface="Times New Roman" panose="02020603050405020304" pitchFamily="18" charset="0"/>
                <a:cs typeface="Times New Roman" panose="02020603050405020304" pitchFamily="18" charset="0"/>
              </a:rPr>
              <a:t>References</a:t>
            </a:r>
            <a:endParaRPr lang="en-CA"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9882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1684-9FE7-43E4-AD50-A603C2685998}"/>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Configuring the skills kit</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D1CBE34-A991-4A32-A4E5-6228716401AB}"/>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Create a new skill with name ‘Medicine Reminder’. Click on Create Skill in the below screen.</a:t>
            </a:r>
            <a:endParaRPr lang="en-CA"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5D05984-1604-42F6-B025-F44E8F8DCF88}"/>
              </a:ext>
            </a:extLst>
          </p:cNvPr>
          <p:cNvPicPr>
            <a:picLocks noChangeAspect="1"/>
          </p:cNvPicPr>
          <p:nvPr/>
        </p:nvPicPr>
        <p:blipFill>
          <a:blip r:embed="rId2"/>
          <a:stretch>
            <a:fillRect/>
          </a:stretch>
        </p:blipFill>
        <p:spPr>
          <a:xfrm>
            <a:off x="1148891" y="2241623"/>
            <a:ext cx="9147603" cy="4167553"/>
          </a:xfrm>
          <a:prstGeom prst="rect">
            <a:avLst/>
          </a:prstGeom>
        </p:spPr>
      </p:pic>
    </p:spTree>
    <p:extLst>
      <p:ext uri="{BB962C8B-B14F-4D97-AF65-F5344CB8AC3E}">
        <p14:creationId xmlns:p14="http://schemas.microsoft.com/office/powerpoint/2010/main" val="2384265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5E6C-C287-4F31-828C-3077274382A0}"/>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Configuring the skills kit</a:t>
            </a:r>
            <a:endParaRPr lang="en-CA" sz="4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F54DD1F6-778A-46E3-90B7-7764548F4653}"/>
              </a:ext>
            </a:extLst>
          </p:cNvPr>
          <p:cNvPicPr>
            <a:picLocks noGrp="1" noChangeAspect="1"/>
          </p:cNvPicPr>
          <p:nvPr>
            <p:ph idx="1"/>
          </p:nvPr>
        </p:nvPicPr>
        <p:blipFill>
          <a:blip r:embed="rId2"/>
          <a:stretch>
            <a:fillRect/>
          </a:stretch>
        </p:blipFill>
        <p:spPr>
          <a:xfrm>
            <a:off x="838200" y="2024885"/>
            <a:ext cx="4046571" cy="1676545"/>
          </a:xfrm>
        </p:spPr>
      </p:pic>
      <p:pic>
        <p:nvPicPr>
          <p:cNvPr id="7" name="Picture 6">
            <a:extLst>
              <a:ext uri="{FF2B5EF4-FFF2-40B4-BE49-F238E27FC236}">
                <a16:creationId xmlns:a16="http://schemas.microsoft.com/office/drawing/2014/main" id="{CDD142E0-AB40-4FD2-8D52-A8BAEF24B3C8}"/>
              </a:ext>
            </a:extLst>
          </p:cNvPr>
          <p:cNvPicPr>
            <a:picLocks noChangeAspect="1"/>
          </p:cNvPicPr>
          <p:nvPr/>
        </p:nvPicPr>
        <p:blipFill rotWithShape="1">
          <a:blip r:embed="rId3"/>
          <a:srcRect r="25518" b="-1705"/>
          <a:stretch/>
        </p:blipFill>
        <p:spPr>
          <a:xfrm>
            <a:off x="5244831" y="1948763"/>
            <a:ext cx="5834974" cy="2224402"/>
          </a:xfrm>
          <a:prstGeom prst="rect">
            <a:avLst/>
          </a:prstGeom>
        </p:spPr>
      </p:pic>
      <p:pic>
        <p:nvPicPr>
          <p:cNvPr id="8" name="Content Placeholder 4">
            <a:extLst>
              <a:ext uri="{FF2B5EF4-FFF2-40B4-BE49-F238E27FC236}">
                <a16:creationId xmlns:a16="http://schemas.microsoft.com/office/drawing/2014/main" id="{028CD668-3503-4503-BA94-FA733B820EF8}"/>
              </a:ext>
            </a:extLst>
          </p:cNvPr>
          <p:cNvPicPr>
            <a:picLocks noChangeAspect="1"/>
          </p:cNvPicPr>
          <p:nvPr/>
        </p:nvPicPr>
        <p:blipFill>
          <a:blip r:embed="rId4"/>
          <a:stretch>
            <a:fillRect/>
          </a:stretch>
        </p:blipFill>
        <p:spPr>
          <a:xfrm>
            <a:off x="838200" y="4035627"/>
            <a:ext cx="7178662" cy="2385267"/>
          </a:xfrm>
          <a:prstGeom prst="rect">
            <a:avLst/>
          </a:prstGeom>
        </p:spPr>
      </p:pic>
    </p:spTree>
    <p:extLst>
      <p:ext uri="{BB962C8B-B14F-4D97-AF65-F5344CB8AC3E}">
        <p14:creationId xmlns:p14="http://schemas.microsoft.com/office/powerpoint/2010/main" val="2627698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09366-9C77-45E8-88C4-7277EDD15DCC}"/>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Configuring the skills kit</a:t>
            </a:r>
            <a:endParaRPr lang="en-CA" sz="4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F46A2EE-FC2F-46FE-A6B1-6E6A9BF972CE}"/>
              </a:ext>
            </a:extLst>
          </p:cNvPr>
          <p:cNvPicPr>
            <a:picLocks noChangeAspect="1"/>
          </p:cNvPicPr>
          <p:nvPr/>
        </p:nvPicPr>
        <p:blipFill>
          <a:blip r:embed="rId2"/>
          <a:stretch>
            <a:fillRect/>
          </a:stretch>
        </p:blipFill>
        <p:spPr>
          <a:xfrm>
            <a:off x="838200" y="1825625"/>
            <a:ext cx="9830652" cy="4587638"/>
          </a:xfrm>
          <a:prstGeom prst="rect">
            <a:avLst/>
          </a:prstGeom>
        </p:spPr>
      </p:pic>
      <p:sp>
        <p:nvSpPr>
          <p:cNvPr id="10" name="Content Placeholder 9">
            <a:extLst>
              <a:ext uri="{FF2B5EF4-FFF2-40B4-BE49-F238E27FC236}">
                <a16:creationId xmlns:a16="http://schemas.microsoft.com/office/drawing/2014/main" id="{5722D925-03EB-43A3-93C7-CE9694EB233A}"/>
              </a:ext>
            </a:extLst>
          </p:cNvPr>
          <p:cNvSpPr>
            <a:spLocks noGrp="1"/>
          </p:cNvSpPr>
          <p:nvPr>
            <p:ph idx="1"/>
          </p:nvPr>
        </p:nvSpPr>
        <p:spPr>
          <a:xfrm>
            <a:off x="838200" y="1825625"/>
            <a:ext cx="10591800" cy="4667250"/>
          </a:xfrm>
        </p:spPr>
        <p:txBody>
          <a:bodyPr/>
          <a:lstStyle/>
          <a:p>
            <a:pPr marL="0" indent="0">
              <a:buNone/>
            </a:pPr>
            <a:endParaRPr lang="en-CA" dirty="0"/>
          </a:p>
        </p:txBody>
      </p:sp>
    </p:spTree>
    <p:extLst>
      <p:ext uri="{BB962C8B-B14F-4D97-AF65-F5344CB8AC3E}">
        <p14:creationId xmlns:p14="http://schemas.microsoft.com/office/powerpoint/2010/main" val="2609140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053B6-0E97-4B74-A544-5112558CC87B}"/>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Configuring the skills kit</a:t>
            </a:r>
            <a:endParaRPr lang="en-CA" sz="4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EA04F3CD-E98C-4677-97D7-EB11ECDB4B72}"/>
              </a:ext>
            </a:extLst>
          </p:cNvPr>
          <p:cNvPicPr>
            <a:picLocks noGrp="1" noChangeAspect="1"/>
          </p:cNvPicPr>
          <p:nvPr>
            <p:ph idx="1"/>
          </p:nvPr>
        </p:nvPicPr>
        <p:blipFill rotWithShape="1">
          <a:blip r:embed="rId2"/>
          <a:srcRect r="55504" b="-351"/>
          <a:stretch/>
        </p:blipFill>
        <p:spPr>
          <a:xfrm>
            <a:off x="295275" y="1372186"/>
            <a:ext cx="3886200" cy="2885489"/>
          </a:xfrm>
        </p:spPr>
      </p:pic>
      <p:pic>
        <p:nvPicPr>
          <p:cNvPr id="7" name="Picture 6">
            <a:extLst>
              <a:ext uri="{FF2B5EF4-FFF2-40B4-BE49-F238E27FC236}">
                <a16:creationId xmlns:a16="http://schemas.microsoft.com/office/drawing/2014/main" id="{DC4E6937-9557-4CC2-9EC6-951458C6E6FE}"/>
              </a:ext>
            </a:extLst>
          </p:cNvPr>
          <p:cNvPicPr>
            <a:picLocks noChangeAspect="1"/>
          </p:cNvPicPr>
          <p:nvPr/>
        </p:nvPicPr>
        <p:blipFill>
          <a:blip r:embed="rId3"/>
          <a:stretch>
            <a:fillRect/>
          </a:stretch>
        </p:blipFill>
        <p:spPr>
          <a:xfrm>
            <a:off x="4258485" y="2842430"/>
            <a:ext cx="7733490" cy="3650445"/>
          </a:xfrm>
          <a:prstGeom prst="rect">
            <a:avLst/>
          </a:prstGeom>
        </p:spPr>
      </p:pic>
    </p:spTree>
    <p:extLst>
      <p:ext uri="{BB962C8B-B14F-4D97-AF65-F5344CB8AC3E}">
        <p14:creationId xmlns:p14="http://schemas.microsoft.com/office/powerpoint/2010/main" val="2663856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03EB4-AC6E-4BEF-B660-675B8F86C845}"/>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Configuring the skills kit</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AAC17C0-7EC1-41DE-8BC5-F964E87D3A3C}"/>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Give a invocation name ‘iron man’.</a:t>
            </a:r>
            <a:endParaRPr lang="en-CA"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52DDC50-57C6-470E-86C9-6C07DC033B94}"/>
              </a:ext>
            </a:extLst>
          </p:cNvPr>
          <p:cNvPicPr>
            <a:picLocks noChangeAspect="1"/>
          </p:cNvPicPr>
          <p:nvPr/>
        </p:nvPicPr>
        <p:blipFill>
          <a:blip r:embed="rId2"/>
          <a:stretch>
            <a:fillRect/>
          </a:stretch>
        </p:blipFill>
        <p:spPr>
          <a:xfrm>
            <a:off x="1020021" y="2153672"/>
            <a:ext cx="9906859" cy="4511431"/>
          </a:xfrm>
          <a:prstGeom prst="rect">
            <a:avLst/>
          </a:prstGeom>
        </p:spPr>
      </p:pic>
    </p:spTree>
    <p:extLst>
      <p:ext uri="{BB962C8B-B14F-4D97-AF65-F5344CB8AC3E}">
        <p14:creationId xmlns:p14="http://schemas.microsoft.com/office/powerpoint/2010/main" val="454644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0F632-7058-4430-A0DF-B073CAC00D8B}"/>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Configuring the skills kit</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180D4C2-446B-43DD-9311-636746DA7621}"/>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Adding intents: </a:t>
            </a:r>
            <a:r>
              <a:rPr lang="en-US" sz="1800" b="1" i="0" dirty="0">
                <a:solidFill>
                  <a:srgbClr val="202124"/>
                </a:solidFill>
                <a:effectLst/>
                <a:latin typeface="Times New Roman" panose="02020603050405020304" pitchFamily="18" charset="0"/>
                <a:cs typeface="Times New Roman" panose="02020603050405020304" pitchFamily="18" charset="0"/>
              </a:rPr>
              <a:t>Intents</a:t>
            </a:r>
            <a:r>
              <a:rPr lang="en-US" sz="1800" b="0" i="0" dirty="0">
                <a:solidFill>
                  <a:srgbClr val="202124"/>
                </a:solidFill>
                <a:effectLst/>
                <a:latin typeface="Times New Roman" panose="02020603050405020304" pitchFamily="18" charset="0"/>
                <a:cs typeface="Times New Roman" panose="02020603050405020304" pitchFamily="18" charset="0"/>
              </a:rPr>
              <a:t>: An </a:t>
            </a:r>
            <a:r>
              <a:rPr lang="en-US" sz="1800" b="1" i="0" dirty="0">
                <a:solidFill>
                  <a:srgbClr val="202124"/>
                </a:solidFill>
                <a:effectLst/>
                <a:latin typeface="Times New Roman" panose="02020603050405020304" pitchFamily="18" charset="0"/>
                <a:cs typeface="Times New Roman" panose="02020603050405020304" pitchFamily="18" charset="0"/>
              </a:rPr>
              <a:t>intent</a:t>
            </a:r>
            <a:r>
              <a:rPr lang="en-US" sz="1800" b="0" i="0" dirty="0">
                <a:solidFill>
                  <a:srgbClr val="202124"/>
                </a:solidFill>
                <a:effectLst/>
                <a:latin typeface="Times New Roman" panose="02020603050405020304" pitchFamily="18" charset="0"/>
                <a:cs typeface="Times New Roman" panose="02020603050405020304" pitchFamily="18" charset="0"/>
              </a:rPr>
              <a:t> represents an action that fulfills a user's spoken request. </a:t>
            </a:r>
            <a:r>
              <a:rPr lang="en-US" sz="1800" b="1" i="0" dirty="0">
                <a:solidFill>
                  <a:srgbClr val="202124"/>
                </a:solidFill>
                <a:effectLst/>
                <a:latin typeface="Times New Roman" panose="02020603050405020304" pitchFamily="18" charset="0"/>
                <a:cs typeface="Times New Roman" panose="02020603050405020304" pitchFamily="18" charset="0"/>
              </a:rPr>
              <a:t>Intents</a:t>
            </a:r>
            <a:r>
              <a:rPr lang="en-US" sz="1800" b="0" i="0" dirty="0">
                <a:solidFill>
                  <a:srgbClr val="202124"/>
                </a:solidFill>
                <a:effectLst/>
                <a:latin typeface="Times New Roman" panose="02020603050405020304" pitchFamily="18" charset="0"/>
                <a:cs typeface="Times New Roman" panose="02020603050405020304" pitchFamily="18" charset="0"/>
              </a:rPr>
              <a:t> can optionally have arguments called </a:t>
            </a:r>
            <a:r>
              <a:rPr lang="en-US" sz="1800" b="0" i="0" dirty="0" err="1">
                <a:solidFill>
                  <a:srgbClr val="202124"/>
                </a:solidFill>
                <a:effectLst/>
                <a:latin typeface="Times New Roman" panose="02020603050405020304" pitchFamily="18" charset="0"/>
                <a:cs typeface="Times New Roman" panose="02020603050405020304" pitchFamily="18" charset="0"/>
              </a:rPr>
              <a:t>slots.</a:t>
            </a:r>
            <a:r>
              <a:rPr lang="en-US" sz="1800" dirty="0" err="1">
                <a:latin typeface="Times New Roman" panose="02020603050405020304" pitchFamily="18" charset="0"/>
                <a:cs typeface="Times New Roman" panose="02020603050405020304" pitchFamily="18" charset="0"/>
              </a:rPr>
              <a:t>Alexa</a:t>
            </a:r>
            <a:r>
              <a:rPr lang="en-US" sz="1800" dirty="0">
                <a:latin typeface="Times New Roman" panose="02020603050405020304" pitchFamily="18" charset="0"/>
                <a:cs typeface="Times New Roman" panose="02020603050405020304" pitchFamily="18" charset="0"/>
              </a:rPr>
              <a:t> skills kit already has 6 built-in intents</a:t>
            </a:r>
            <a:endParaRPr lang="en-CA"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9283351-29F2-469F-A938-5EEF6EC625A6}"/>
              </a:ext>
            </a:extLst>
          </p:cNvPr>
          <p:cNvPicPr>
            <a:picLocks noChangeAspect="1"/>
          </p:cNvPicPr>
          <p:nvPr/>
        </p:nvPicPr>
        <p:blipFill>
          <a:blip r:embed="rId2"/>
          <a:stretch>
            <a:fillRect/>
          </a:stretch>
        </p:blipFill>
        <p:spPr>
          <a:xfrm>
            <a:off x="919238" y="2366477"/>
            <a:ext cx="9411536" cy="4305507"/>
          </a:xfrm>
          <a:prstGeom prst="rect">
            <a:avLst/>
          </a:prstGeom>
        </p:spPr>
      </p:pic>
    </p:spTree>
    <p:extLst>
      <p:ext uri="{BB962C8B-B14F-4D97-AF65-F5344CB8AC3E}">
        <p14:creationId xmlns:p14="http://schemas.microsoft.com/office/powerpoint/2010/main" val="2360598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D93B-FFC7-407F-B0F4-434C32DF313A}"/>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Configuring the skills kit</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506A091-19DA-42B0-8A24-31FAE63AD20C}"/>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Create  a custom intent with a name ‘</a:t>
            </a:r>
            <a:r>
              <a:rPr lang="en-US" sz="1800" dirty="0" err="1">
                <a:latin typeface="Times New Roman" panose="02020603050405020304" pitchFamily="18" charset="0"/>
                <a:cs typeface="Times New Roman" panose="02020603050405020304" pitchFamily="18" charset="0"/>
              </a:rPr>
              <a:t>IOtest</a:t>
            </a:r>
            <a:r>
              <a:rPr lang="en-US" sz="1800" dirty="0">
                <a:latin typeface="Times New Roman" panose="02020603050405020304" pitchFamily="18" charset="0"/>
                <a:cs typeface="Times New Roman" panose="02020603050405020304" pitchFamily="18" charset="0"/>
              </a:rPr>
              <a:t>’. And add sample utterances of what the user might ask ‘Alexa’.</a:t>
            </a:r>
          </a:p>
          <a:p>
            <a:r>
              <a:rPr lang="en-US" sz="1800" dirty="0">
                <a:latin typeface="Times New Roman" panose="02020603050405020304" pitchFamily="18" charset="0"/>
                <a:cs typeface="Times New Roman" panose="02020603050405020304" pitchFamily="18" charset="0"/>
              </a:rPr>
              <a:t>Here two utterances are added: add {status} and tell me {status}</a:t>
            </a:r>
          </a:p>
          <a:p>
            <a:endParaRPr lang="en-CA"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FF441AC-9255-44E5-BEE6-BF65FE42633C}"/>
              </a:ext>
            </a:extLst>
          </p:cNvPr>
          <p:cNvPicPr>
            <a:picLocks noChangeAspect="1"/>
          </p:cNvPicPr>
          <p:nvPr/>
        </p:nvPicPr>
        <p:blipFill rotWithShape="1">
          <a:blip r:embed="rId2"/>
          <a:srcRect b="19763"/>
          <a:stretch/>
        </p:blipFill>
        <p:spPr>
          <a:xfrm>
            <a:off x="1205845" y="2498478"/>
            <a:ext cx="8967281" cy="3402701"/>
          </a:xfrm>
          <a:prstGeom prst="rect">
            <a:avLst/>
          </a:prstGeom>
        </p:spPr>
      </p:pic>
    </p:spTree>
    <p:extLst>
      <p:ext uri="{BB962C8B-B14F-4D97-AF65-F5344CB8AC3E}">
        <p14:creationId xmlns:p14="http://schemas.microsoft.com/office/powerpoint/2010/main" val="26463426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73D85-9252-4038-81F5-EFD50017B1DE}"/>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Configuring the skills kit</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E5D067-55CC-452F-A8E2-8CDC6BBE43AB}"/>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Adding Slot Type: </a:t>
            </a:r>
            <a:r>
              <a:rPr lang="en-US" sz="1800" b="0" i="0" dirty="0">
                <a:solidFill>
                  <a:srgbClr val="111111"/>
                </a:solidFill>
                <a:effectLst/>
                <a:latin typeface="Times New Roman" panose="02020603050405020304" pitchFamily="18" charset="0"/>
                <a:cs typeface="Times New Roman" panose="02020603050405020304" pitchFamily="18" charset="0"/>
              </a:rPr>
              <a:t>The Alexa Skills Kit supports several </a:t>
            </a:r>
            <a:r>
              <a:rPr lang="en-US" sz="1800" b="0" i="1" dirty="0">
                <a:solidFill>
                  <a:srgbClr val="111111"/>
                </a:solidFill>
                <a:effectLst/>
                <a:latin typeface="Times New Roman" panose="02020603050405020304" pitchFamily="18" charset="0"/>
                <a:cs typeface="Times New Roman" panose="02020603050405020304" pitchFamily="18" charset="0"/>
              </a:rPr>
              <a:t>slot types</a:t>
            </a:r>
            <a:r>
              <a:rPr lang="en-US" sz="1800" b="0" i="0" dirty="0">
                <a:solidFill>
                  <a:srgbClr val="111111"/>
                </a:solidFill>
                <a:effectLst/>
                <a:latin typeface="Times New Roman" panose="02020603050405020304" pitchFamily="18" charset="0"/>
                <a:cs typeface="Times New Roman" panose="02020603050405020304" pitchFamily="18" charset="0"/>
              </a:rPr>
              <a:t> that define how data in the slot is recognized and handled. A new Slot Type with name as STATUS is added. To this we are adding values like ‘reminder’, ‘a joke’, ‘time’. </a:t>
            </a:r>
            <a:endParaRPr lang="en-CA"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3753288-7F78-43DF-A739-A7A3CAF6D595}"/>
              </a:ext>
            </a:extLst>
          </p:cNvPr>
          <p:cNvPicPr>
            <a:picLocks noChangeAspect="1"/>
          </p:cNvPicPr>
          <p:nvPr/>
        </p:nvPicPr>
        <p:blipFill>
          <a:blip r:embed="rId2"/>
          <a:stretch>
            <a:fillRect/>
          </a:stretch>
        </p:blipFill>
        <p:spPr>
          <a:xfrm>
            <a:off x="1634247" y="2698412"/>
            <a:ext cx="8592766" cy="3920449"/>
          </a:xfrm>
          <a:prstGeom prst="rect">
            <a:avLst/>
          </a:prstGeom>
        </p:spPr>
      </p:pic>
    </p:spTree>
    <p:extLst>
      <p:ext uri="{BB962C8B-B14F-4D97-AF65-F5344CB8AC3E}">
        <p14:creationId xmlns:p14="http://schemas.microsoft.com/office/powerpoint/2010/main" val="2917691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F0B38-DD9F-4DC8-9ABA-FCBC99AF7640}"/>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Configuring the skills kit</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F6E2D15-2640-48EC-BA07-3D3578B7673F}"/>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Adding JSON code in JSON editor: Intents are specified in JSON structure called intent schema.</a:t>
            </a:r>
            <a:endParaRPr lang="en-CA"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B436828-0B0D-4C70-887B-18DDB9FD083A}"/>
              </a:ext>
            </a:extLst>
          </p:cNvPr>
          <p:cNvPicPr>
            <a:picLocks noChangeAspect="1"/>
          </p:cNvPicPr>
          <p:nvPr/>
        </p:nvPicPr>
        <p:blipFill>
          <a:blip r:embed="rId2"/>
          <a:stretch>
            <a:fillRect/>
          </a:stretch>
        </p:blipFill>
        <p:spPr>
          <a:xfrm>
            <a:off x="910381" y="2103375"/>
            <a:ext cx="11027096" cy="4389500"/>
          </a:xfrm>
          <a:prstGeom prst="rect">
            <a:avLst/>
          </a:prstGeom>
        </p:spPr>
      </p:pic>
    </p:spTree>
    <p:extLst>
      <p:ext uri="{BB962C8B-B14F-4D97-AF65-F5344CB8AC3E}">
        <p14:creationId xmlns:p14="http://schemas.microsoft.com/office/powerpoint/2010/main" val="3686588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DE63-1B86-4264-A5E3-4E8A7C5FEF21}"/>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Configuring the skills kit</a:t>
            </a:r>
            <a:endParaRPr lang="en-CA" sz="4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77FD9581-1588-4555-98BB-B3C8D69F1C8C}"/>
              </a:ext>
            </a:extLst>
          </p:cNvPr>
          <p:cNvPicPr>
            <a:picLocks noGrp="1" noChangeAspect="1"/>
          </p:cNvPicPr>
          <p:nvPr>
            <p:ph idx="1"/>
          </p:nvPr>
        </p:nvPicPr>
        <p:blipFill>
          <a:blip r:embed="rId2"/>
          <a:stretch>
            <a:fillRect/>
          </a:stretch>
        </p:blipFill>
        <p:spPr>
          <a:xfrm>
            <a:off x="838200" y="1883467"/>
            <a:ext cx="10515600" cy="4235654"/>
          </a:xfrm>
        </p:spPr>
      </p:pic>
    </p:spTree>
    <p:extLst>
      <p:ext uri="{BB962C8B-B14F-4D97-AF65-F5344CB8AC3E}">
        <p14:creationId xmlns:p14="http://schemas.microsoft.com/office/powerpoint/2010/main" val="3358346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23420-E41C-4F41-B11B-00A20EBE5642}"/>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Introduction</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B363513-D5CD-4B1A-87FE-0A42DDD19904}"/>
              </a:ext>
            </a:extLst>
          </p:cNvPr>
          <p:cNvSpPr>
            <a:spLocks noGrp="1"/>
          </p:cNvSpPr>
          <p:nvPr>
            <p:ph idx="1"/>
          </p:nvPr>
        </p:nvSpPr>
        <p:spPr/>
        <p:txBody>
          <a:bodyPr>
            <a:normAutofit/>
          </a:bodyPr>
          <a:lstStyle/>
          <a:p>
            <a:r>
              <a:rPr lang="en-US" sz="1800" b="0" i="0" dirty="0">
                <a:effectLst/>
                <a:latin typeface="Times New Roman" panose="02020603050405020304" pitchFamily="18" charset="0"/>
                <a:cs typeface="Times New Roman" panose="02020603050405020304" pitchFamily="18" charset="0"/>
              </a:rPr>
              <a:t>To overcome the problem of forgetting to take medicines in elderly people, we came up with a 'SMART MEDICINE REMINDER AND VENDING MACHINE.</a:t>
            </a:r>
          </a:p>
          <a:p>
            <a:pPr marL="0" indent="0">
              <a:buNone/>
            </a:pPr>
            <a:endParaRPr lang="en-US" sz="1800" b="0" i="0" dirty="0">
              <a:effectLst/>
              <a:latin typeface="Times New Roman" panose="02020603050405020304" pitchFamily="18" charset="0"/>
              <a:cs typeface="Times New Roman" panose="02020603050405020304" pitchFamily="18" charset="0"/>
            </a:endParaRPr>
          </a:p>
          <a:p>
            <a:r>
              <a:rPr lang="en-US" sz="1800" b="0" i="0" dirty="0">
                <a:effectLst/>
                <a:latin typeface="Times New Roman" panose="02020603050405020304" pitchFamily="18" charset="0"/>
                <a:cs typeface="Times New Roman" panose="02020603050405020304" pitchFamily="18" charset="0"/>
              </a:rPr>
              <a:t>' It is an IoT device which reminds and dispenses medicine on time. </a:t>
            </a:r>
          </a:p>
          <a:p>
            <a:pPr marL="0" indent="0">
              <a:buNone/>
            </a:pPr>
            <a:endParaRPr lang="en-US" sz="1800" b="0" i="0" dirty="0">
              <a:effectLst/>
              <a:latin typeface="Times New Roman" panose="02020603050405020304" pitchFamily="18" charset="0"/>
              <a:cs typeface="Times New Roman" panose="02020603050405020304" pitchFamily="18" charset="0"/>
            </a:endParaRPr>
          </a:p>
          <a:p>
            <a:r>
              <a:rPr lang="en-US" sz="1800" b="0" i="0" dirty="0">
                <a:effectLst/>
                <a:latin typeface="Times New Roman" panose="02020603050405020304" pitchFamily="18" charset="0"/>
                <a:cs typeface="Times New Roman" panose="02020603050405020304" pitchFamily="18" charset="0"/>
              </a:rPr>
              <a:t>In this project , we design and develop a medicine reminder and vending machine using Amazon Alexa and Raspberry pi. </a:t>
            </a:r>
          </a:p>
          <a:p>
            <a:pPr marL="0" indent="0">
              <a:buNone/>
            </a:pPr>
            <a:endParaRPr lang="en-US" sz="1800" b="0" i="0" dirty="0">
              <a:effectLst/>
              <a:latin typeface="Times New Roman" panose="02020603050405020304" pitchFamily="18" charset="0"/>
              <a:cs typeface="Times New Roman" panose="02020603050405020304" pitchFamily="18" charset="0"/>
            </a:endParaRPr>
          </a:p>
          <a:p>
            <a:r>
              <a:rPr lang="en-US" sz="1800" b="0" i="0" dirty="0">
                <a:effectLst/>
                <a:latin typeface="Times New Roman" panose="02020603050405020304" pitchFamily="18" charset="0"/>
                <a:cs typeface="Times New Roman" panose="02020603050405020304" pitchFamily="18" charset="0"/>
              </a:rPr>
              <a:t>The machine saves dispense and alarm time, when it is time to dispense the medicine, the machine alarms the user and dispenses the medicine to the racks.</a:t>
            </a:r>
            <a:endParaRPr lang="en-CA" sz="1800" dirty="0">
              <a:latin typeface="Times New Roman" panose="02020603050405020304" pitchFamily="18" charset="0"/>
              <a:cs typeface="Times New Roman" panose="02020603050405020304" pitchFamily="18" charset="0"/>
            </a:endParaRPr>
          </a:p>
          <a:p>
            <a:pPr marL="0" indent="0">
              <a:buNone/>
            </a:pPr>
            <a:endParaRPr lang="en-CA"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5594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6FAF7-7DD0-4060-8FB5-A9B1AFAA23C2}"/>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Configuring the skills kit</a:t>
            </a:r>
            <a:endParaRPr lang="en-CA" sz="4000"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E7E87B19-A958-4BBF-8698-7CBC0FE7CE57}"/>
              </a:ext>
            </a:extLst>
          </p:cNvPr>
          <p:cNvPicPr>
            <a:picLocks noGrp="1" noChangeAspect="1"/>
          </p:cNvPicPr>
          <p:nvPr>
            <p:ph idx="1"/>
          </p:nvPr>
        </p:nvPicPr>
        <p:blipFill>
          <a:blip r:embed="rId2"/>
          <a:stretch>
            <a:fillRect/>
          </a:stretch>
        </p:blipFill>
        <p:spPr>
          <a:xfrm>
            <a:off x="838200" y="2343113"/>
            <a:ext cx="10515600" cy="1448652"/>
          </a:xfrm>
        </p:spPr>
      </p:pic>
    </p:spTree>
    <p:extLst>
      <p:ext uri="{BB962C8B-B14F-4D97-AF65-F5344CB8AC3E}">
        <p14:creationId xmlns:p14="http://schemas.microsoft.com/office/powerpoint/2010/main" val="797668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6E5F8-D7CF-48B4-93C6-27AEE88E2A83}"/>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Configuring the skills kit</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B71417A-2012-46A5-9E9F-D6486999EA16}"/>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Adding an end point: </a:t>
            </a:r>
            <a:r>
              <a:rPr lang="en-US" sz="1800" b="0" dirty="0">
                <a:solidFill>
                  <a:srgbClr val="111111"/>
                </a:solidFill>
                <a:effectLst/>
                <a:latin typeface="Times New Roman" panose="02020603050405020304" pitchFamily="18" charset="0"/>
                <a:cs typeface="Times New Roman" panose="02020603050405020304" pitchFamily="18" charset="0"/>
              </a:rPr>
              <a:t>An endpoint represents an Alexa-connected device (like an Echo device) with which an Alexa customer can interact. We give the http URL generated by </a:t>
            </a:r>
            <a:r>
              <a:rPr lang="en-US" sz="1800" b="0" dirty="0" err="1">
                <a:solidFill>
                  <a:srgbClr val="111111"/>
                </a:solidFill>
                <a:effectLst/>
                <a:latin typeface="Times New Roman" panose="02020603050405020304" pitchFamily="18" charset="0"/>
                <a:cs typeface="Times New Roman" panose="02020603050405020304" pitchFamily="18" charset="0"/>
              </a:rPr>
              <a:t>Ngrok</a:t>
            </a:r>
            <a:r>
              <a:rPr lang="en-US" sz="1800" b="0" dirty="0">
                <a:solidFill>
                  <a:srgbClr val="111111"/>
                </a:solidFill>
                <a:effectLst/>
                <a:latin typeface="Times New Roman" panose="02020603050405020304" pitchFamily="18" charset="0"/>
                <a:cs typeface="Times New Roman" panose="02020603050405020304" pitchFamily="18" charset="0"/>
              </a:rPr>
              <a:t> here and select 2</a:t>
            </a:r>
            <a:r>
              <a:rPr lang="en-US" sz="1800" b="0" baseline="30000" dirty="0">
                <a:solidFill>
                  <a:srgbClr val="111111"/>
                </a:solidFill>
                <a:effectLst/>
                <a:latin typeface="Times New Roman" panose="02020603050405020304" pitchFamily="18" charset="0"/>
                <a:cs typeface="Times New Roman" panose="02020603050405020304" pitchFamily="18" charset="0"/>
              </a:rPr>
              <a:t>nd</a:t>
            </a:r>
            <a:r>
              <a:rPr lang="en-US" sz="1800" b="0" dirty="0">
                <a:solidFill>
                  <a:srgbClr val="111111"/>
                </a:solidFill>
                <a:effectLst/>
                <a:latin typeface="Times New Roman" panose="02020603050405020304" pitchFamily="18" charset="0"/>
                <a:cs typeface="Times New Roman" panose="02020603050405020304" pitchFamily="18" charset="0"/>
              </a:rPr>
              <a:t> option from the dropdown for SSL certificate type. </a:t>
            </a:r>
            <a:endParaRPr lang="en-CA"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BFA0391-0085-4956-9155-8C9B8D3C4BD6}"/>
              </a:ext>
            </a:extLst>
          </p:cNvPr>
          <p:cNvPicPr>
            <a:picLocks noChangeAspect="1"/>
          </p:cNvPicPr>
          <p:nvPr/>
        </p:nvPicPr>
        <p:blipFill rotWithShape="1">
          <a:blip r:embed="rId2"/>
          <a:srcRect t="28936" r="585" b="18298"/>
          <a:stretch/>
        </p:blipFill>
        <p:spPr>
          <a:xfrm>
            <a:off x="35668" y="2762656"/>
            <a:ext cx="12120664" cy="3618690"/>
          </a:xfrm>
          <a:prstGeom prst="rect">
            <a:avLst/>
          </a:prstGeom>
        </p:spPr>
      </p:pic>
    </p:spTree>
    <p:extLst>
      <p:ext uri="{BB962C8B-B14F-4D97-AF65-F5344CB8AC3E}">
        <p14:creationId xmlns:p14="http://schemas.microsoft.com/office/powerpoint/2010/main" val="237069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A9510-A2A8-4021-9D34-1B533F3DDC12}"/>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Configuring the skills kit</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BF477F0-63EB-4016-8746-4CF91EF81A99}"/>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Save and build your model to start using the skill developed.</a:t>
            </a:r>
            <a:endParaRPr lang="en-CA"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34DF4BE-15CA-4426-9918-4DDC09A30FEF}"/>
              </a:ext>
            </a:extLst>
          </p:cNvPr>
          <p:cNvPicPr>
            <a:picLocks noChangeAspect="1"/>
          </p:cNvPicPr>
          <p:nvPr/>
        </p:nvPicPr>
        <p:blipFill>
          <a:blip r:embed="rId2"/>
          <a:stretch>
            <a:fillRect/>
          </a:stretch>
        </p:blipFill>
        <p:spPr>
          <a:xfrm>
            <a:off x="838200" y="2127821"/>
            <a:ext cx="9525001" cy="4556299"/>
          </a:xfrm>
          <a:prstGeom prst="rect">
            <a:avLst/>
          </a:prstGeom>
        </p:spPr>
      </p:pic>
    </p:spTree>
    <p:extLst>
      <p:ext uri="{BB962C8B-B14F-4D97-AF65-F5344CB8AC3E}">
        <p14:creationId xmlns:p14="http://schemas.microsoft.com/office/powerpoint/2010/main" val="2604318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84BB9-EA3B-4382-A6ED-F776A6C54206}"/>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Coding the Raspberry pi using Python</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EBE3415-0206-4233-8955-00975700B646}"/>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Click Programming from Raspbian icon on the desktop and select </a:t>
            </a:r>
            <a:r>
              <a:rPr lang="en-US" sz="1800" dirty="0" err="1">
                <a:latin typeface="Times New Roman" panose="02020603050405020304" pitchFamily="18" charset="0"/>
                <a:cs typeface="Times New Roman" panose="02020603050405020304" pitchFamily="18" charset="0"/>
              </a:rPr>
              <a:t>Thony</a:t>
            </a:r>
            <a:r>
              <a:rPr lang="en-US" sz="1800" dirty="0">
                <a:latin typeface="Times New Roman" panose="02020603050405020304" pitchFamily="18" charset="0"/>
                <a:cs typeface="Times New Roman" panose="02020603050405020304" pitchFamily="18" charset="0"/>
              </a:rPr>
              <a:t> Python IDE to code the raspberry pi.</a:t>
            </a:r>
            <a:endParaRPr lang="en-CA" sz="1800" dirty="0">
              <a:latin typeface="Times New Roman" panose="02020603050405020304" pitchFamily="18" charset="0"/>
              <a:cs typeface="Times New Roman" panose="02020603050405020304" pitchFamily="18" charset="0"/>
            </a:endParaRPr>
          </a:p>
          <a:p>
            <a:endParaRPr lang="en-CA" sz="1800" dirty="0">
              <a:latin typeface="Times New Roman" panose="02020603050405020304" pitchFamily="18" charset="0"/>
              <a:cs typeface="Times New Roman" panose="02020603050405020304" pitchFamily="18" charset="0"/>
            </a:endParaRPr>
          </a:p>
          <a:p>
            <a:r>
              <a:rPr lang="en-CA" sz="1800" dirty="0">
                <a:latin typeface="Times New Roman" panose="02020603050405020304" pitchFamily="18" charset="0"/>
                <a:cs typeface="Times New Roman" panose="02020603050405020304" pitchFamily="18" charset="0"/>
              </a:rPr>
              <a:t>Below code is used to program the raspberry pi.</a:t>
            </a:r>
          </a:p>
        </p:txBody>
      </p:sp>
    </p:spTree>
    <p:extLst>
      <p:ext uri="{BB962C8B-B14F-4D97-AF65-F5344CB8AC3E}">
        <p14:creationId xmlns:p14="http://schemas.microsoft.com/office/powerpoint/2010/main" val="3784317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AC4BC5D-5524-4CE4-B6D5-3AFC1843A5D7}"/>
              </a:ext>
            </a:extLst>
          </p:cNvPr>
          <p:cNvPicPr>
            <a:picLocks noGrp="1" noChangeAspect="1"/>
          </p:cNvPicPr>
          <p:nvPr>
            <p:ph idx="1"/>
          </p:nvPr>
        </p:nvPicPr>
        <p:blipFill>
          <a:blip r:embed="rId2"/>
          <a:stretch>
            <a:fillRect/>
          </a:stretch>
        </p:blipFill>
        <p:spPr>
          <a:xfrm>
            <a:off x="952499" y="1332187"/>
            <a:ext cx="9715499" cy="5206064"/>
          </a:xfrm>
        </p:spPr>
      </p:pic>
      <p:sp>
        <p:nvSpPr>
          <p:cNvPr id="11" name="TextBox 10">
            <a:extLst>
              <a:ext uri="{FF2B5EF4-FFF2-40B4-BE49-F238E27FC236}">
                <a16:creationId xmlns:a16="http://schemas.microsoft.com/office/drawing/2014/main" id="{97F762E6-4BFE-4C40-8C5F-E90F637A682C}"/>
              </a:ext>
            </a:extLst>
          </p:cNvPr>
          <p:cNvSpPr txBox="1"/>
          <p:nvPr/>
        </p:nvSpPr>
        <p:spPr>
          <a:xfrm>
            <a:off x="952499" y="319748"/>
            <a:ext cx="9401175" cy="707886"/>
          </a:xfrm>
          <a:prstGeom prst="rect">
            <a:avLst/>
          </a:prstGeom>
          <a:noFill/>
        </p:spPr>
        <p:txBody>
          <a:bodyPr wrap="square">
            <a:spAutoFit/>
          </a:bodyPr>
          <a:lstStyle/>
          <a:p>
            <a:r>
              <a:rPr lang="en-US" sz="4000" dirty="0">
                <a:latin typeface="Times New Roman" panose="02020603050405020304" pitchFamily="18" charset="0"/>
                <a:cs typeface="Times New Roman" panose="02020603050405020304" pitchFamily="18" charset="0"/>
              </a:rPr>
              <a:t>Coding the Raspberry pi using Python</a:t>
            </a:r>
            <a:endParaRPr lang="en-CA" sz="4000" dirty="0"/>
          </a:p>
        </p:txBody>
      </p:sp>
    </p:spTree>
    <p:extLst>
      <p:ext uri="{BB962C8B-B14F-4D97-AF65-F5344CB8AC3E}">
        <p14:creationId xmlns:p14="http://schemas.microsoft.com/office/powerpoint/2010/main" val="3258588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01AF8D-9091-4208-AF65-689FF2FBFC80}"/>
              </a:ext>
            </a:extLst>
          </p:cNvPr>
          <p:cNvPicPr>
            <a:picLocks noGrp="1" noChangeAspect="1"/>
          </p:cNvPicPr>
          <p:nvPr>
            <p:ph idx="1"/>
          </p:nvPr>
        </p:nvPicPr>
        <p:blipFill>
          <a:blip r:embed="rId2"/>
          <a:stretch>
            <a:fillRect/>
          </a:stretch>
        </p:blipFill>
        <p:spPr>
          <a:xfrm>
            <a:off x="800100" y="2143125"/>
            <a:ext cx="6988146" cy="2324301"/>
          </a:xfrm>
        </p:spPr>
      </p:pic>
      <p:sp>
        <p:nvSpPr>
          <p:cNvPr id="7" name="TextBox 6">
            <a:extLst>
              <a:ext uri="{FF2B5EF4-FFF2-40B4-BE49-F238E27FC236}">
                <a16:creationId xmlns:a16="http://schemas.microsoft.com/office/drawing/2014/main" id="{11131AD1-2E71-4455-B8B3-A9231A3CA81C}"/>
              </a:ext>
            </a:extLst>
          </p:cNvPr>
          <p:cNvSpPr txBox="1"/>
          <p:nvPr/>
        </p:nvSpPr>
        <p:spPr>
          <a:xfrm>
            <a:off x="800100" y="777359"/>
            <a:ext cx="8858250" cy="707886"/>
          </a:xfrm>
          <a:prstGeom prst="rect">
            <a:avLst/>
          </a:prstGeom>
          <a:noFill/>
        </p:spPr>
        <p:txBody>
          <a:bodyPr wrap="square">
            <a:spAutoFit/>
          </a:bodyPr>
          <a:lstStyle/>
          <a:p>
            <a:r>
              <a:rPr lang="en-US" sz="4000" dirty="0">
                <a:latin typeface="Times New Roman" panose="02020603050405020304" pitchFamily="18" charset="0"/>
                <a:cs typeface="Times New Roman" panose="02020603050405020304" pitchFamily="18" charset="0"/>
              </a:rPr>
              <a:t>Coding the Raspberry pi using Python</a:t>
            </a:r>
            <a:endParaRPr lang="en-CA" sz="4000" dirty="0"/>
          </a:p>
        </p:txBody>
      </p:sp>
    </p:spTree>
    <p:extLst>
      <p:ext uri="{BB962C8B-B14F-4D97-AF65-F5344CB8AC3E}">
        <p14:creationId xmlns:p14="http://schemas.microsoft.com/office/powerpoint/2010/main" val="2716133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F4D0-519F-417F-954B-42CA50410FEC}"/>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Working of the interface</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F0CFC3-C6A4-4FF0-B9FB-99E66389106C}"/>
              </a:ext>
            </a:extLst>
          </p:cNvPr>
          <p:cNvSpPr>
            <a:spLocks noGrp="1"/>
          </p:cNvSpPr>
          <p:nvPr>
            <p:ph idx="1"/>
          </p:nvPr>
        </p:nvSpPr>
        <p:spPr>
          <a:xfrm>
            <a:off x="190500" y="1825625"/>
            <a:ext cx="11430000" cy="4908550"/>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Steps:</a:t>
            </a:r>
          </a:p>
          <a:p>
            <a:pPr marL="342900" indent="-342900">
              <a:buAutoNum type="arabicPeriod"/>
            </a:pPr>
            <a:r>
              <a:rPr lang="en-US" sz="1800" dirty="0">
                <a:latin typeface="Times New Roman" panose="02020603050405020304" pitchFamily="18" charset="0"/>
                <a:cs typeface="Times New Roman" panose="02020603050405020304" pitchFamily="18" charset="0"/>
              </a:rPr>
              <a:t>Run the python code from the terminal using the command </a:t>
            </a:r>
            <a:r>
              <a:rPr lang="en-US" sz="1800" dirty="0">
                <a:latin typeface="Courier New" panose="02070309020205020404" pitchFamily="49" charset="0"/>
                <a:cs typeface="Courier New" panose="02070309020205020404" pitchFamily="49" charset="0"/>
              </a:rPr>
              <a:t>python Code.py and hit enter.</a:t>
            </a:r>
            <a:r>
              <a:rPr lang="en-US" sz="1800" dirty="0">
                <a:latin typeface="Times New Roman" panose="02020603050405020304" pitchFamily="18" charset="0"/>
                <a:cs typeface="Times New Roman" panose="02020603050405020304" pitchFamily="18" charset="0"/>
              </a:rPr>
              <a:t> Code is active and running. </a:t>
            </a:r>
            <a:endParaRPr lang="en-US" sz="1800" dirty="0">
              <a:latin typeface="Courier New" panose="02070309020205020404" pitchFamily="49" charset="0"/>
              <a:cs typeface="Courier New" panose="02070309020205020404" pitchFamily="49" charset="0"/>
            </a:endParaRPr>
          </a:p>
          <a:p>
            <a:pPr marL="0" indent="0">
              <a:buNone/>
            </a:pPr>
            <a:endParaRPr lang="en-CA"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FEEA003-0BE7-4B82-929E-4A64340B76E9}"/>
              </a:ext>
            </a:extLst>
          </p:cNvPr>
          <p:cNvPicPr>
            <a:picLocks noChangeAspect="1"/>
          </p:cNvPicPr>
          <p:nvPr/>
        </p:nvPicPr>
        <p:blipFill>
          <a:blip r:embed="rId2"/>
          <a:stretch>
            <a:fillRect/>
          </a:stretch>
        </p:blipFill>
        <p:spPr>
          <a:xfrm>
            <a:off x="571500" y="2865091"/>
            <a:ext cx="5636176" cy="3822235"/>
          </a:xfrm>
          <a:prstGeom prst="rect">
            <a:avLst/>
          </a:prstGeom>
        </p:spPr>
      </p:pic>
      <p:pic>
        <p:nvPicPr>
          <p:cNvPr id="7" name="Picture 6">
            <a:extLst>
              <a:ext uri="{FF2B5EF4-FFF2-40B4-BE49-F238E27FC236}">
                <a16:creationId xmlns:a16="http://schemas.microsoft.com/office/drawing/2014/main" id="{8B5BEDA8-0A47-4812-9CBC-BDD8D9356A43}"/>
              </a:ext>
            </a:extLst>
          </p:cNvPr>
          <p:cNvPicPr>
            <a:picLocks noChangeAspect="1"/>
          </p:cNvPicPr>
          <p:nvPr/>
        </p:nvPicPr>
        <p:blipFill>
          <a:blip r:embed="rId3"/>
          <a:stretch>
            <a:fillRect/>
          </a:stretch>
        </p:blipFill>
        <p:spPr>
          <a:xfrm>
            <a:off x="6462277" y="2886851"/>
            <a:ext cx="5636176" cy="3800475"/>
          </a:xfrm>
          <a:prstGeom prst="rect">
            <a:avLst/>
          </a:prstGeom>
        </p:spPr>
      </p:pic>
    </p:spTree>
    <p:extLst>
      <p:ext uri="{BB962C8B-B14F-4D97-AF65-F5344CB8AC3E}">
        <p14:creationId xmlns:p14="http://schemas.microsoft.com/office/powerpoint/2010/main" val="2550446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E94E-041C-47D6-A8F1-FE54BE7B2A7F}"/>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Working of the interface</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CF35459-B80C-4262-885C-8D629D48B919}"/>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2. Run the </a:t>
            </a:r>
            <a:r>
              <a:rPr lang="en-US" sz="1800" dirty="0" err="1">
                <a:latin typeface="Times New Roman" panose="02020603050405020304" pitchFamily="18" charset="0"/>
                <a:cs typeface="Times New Roman" panose="02020603050405020304" pitchFamily="18" charset="0"/>
              </a:rPr>
              <a:t>ngrok</a:t>
            </a:r>
            <a:r>
              <a:rPr lang="en-US" sz="1800" dirty="0">
                <a:latin typeface="Times New Roman" panose="02020603050405020304" pitchFamily="18" charset="0"/>
                <a:cs typeface="Times New Roman" panose="02020603050405020304" pitchFamily="18" charset="0"/>
              </a:rPr>
              <a:t> client to start the server in order to connect the raspberry pi to the amazon server using Endpoints. And the server link created is </a:t>
            </a:r>
            <a:r>
              <a:rPr lang="en-US" sz="1800" dirty="0">
                <a:latin typeface="Times New Roman" panose="02020603050405020304" pitchFamily="18" charset="0"/>
                <a:cs typeface="Times New Roman" panose="02020603050405020304" pitchFamily="18" charset="0"/>
                <a:hlinkClick r:id="rId2"/>
              </a:rPr>
              <a:t>https://e7acc10c52a1.ngrok.io</a:t>
            </a:r>
            <a:r>
              <a:rPr lang="en-US" sz="1800" dirty="0">
                <a:latin typeface="Times New Roman" panose="02020603050405020304" pitchFamily="18" charset="0"/>
                <a:cs typeface="Times New Roman" panose="02020603050405020304" pitchFamily="18" charset="0"/>
              </a:rPr>
              <a:t> </a:t>
            </a:r>
          </a:p>
          <a:p>
            <a:pPr marL="0" indent="0">
              <a:buNone/>
            </a:pPr>
            <a:endParaRPr lang="en-CA"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1FFA03C-A7AC-4DA6-B15C-5467D970E85A}"/>
              </a:ext>
            </a:extLst>
          </p:cNvPr>
          <p:cNvPicPr>
            <a:picLocks noChangeAspect="1"/>
          </p:cNvPicPr>
          <p:nvPr/>
        </p:nvPicPr>
        <p:blipFill>
          <a:blip r:embed="rId3"/>
          <a:stretch>
            <a:fillRect/>
          </a:stretch>
        </p:blipFill>
        <p:spPr>
          <a:xfrm>
            <a:off x="344290" y="2608126"/>
            <a:ext cx="5457825" cy="3703774"/>
          </a:xfrm>
          <a:prstGeom prst="rect">
            <a:avLst/>
          </a:prstGeom>
        </p:spPr>
      </p:pic>
      <p:pic>
        <p:nvPicPr>
          <p:cNvPr id="7" name="Picture 6">
            <a:extLst>
              <a:ext uri="{FF2B5EF4-FFF2-40B4-BE49-F238E27FC236}">
                <a16:creationId xmlns:a16="http://schemas.microsoft.com/office/drawing/2014/main" id="{D881830D-13E5-4E90-ADB5-A1BAF2EB9CED}"/>
              </a:ext>
            </a:extLst>
          </p:cNvPr>
          <p:cNvPicPr>
            <a:picLocks noChangeAspect="1"/>
          </p:cNvPicPr>
          <p:nvPr/>
        </p:nvPicPr>
        <p:blipFill>
          <a:blip r:embed="rId4"/>
          <a:stretch>
            <a:fillRect/>
          </a:stretch>
        </p:blipFill>
        <p:spPr>
          <a:xfrm>
            <a:off x="5894586" y="2712582"/>
            <a:ext cx="6210838" cy="3185436"/>
          </a:xfrm>
          <a:prstGeom prst="rect">
            <a:avLst/>
          </a:prstGeom>
        </p:spPr>
      </p:pic>
    </p:spTree>
    <p:extLst>
      <p:ext uri="{BB962C8B-B14F-4D97-AF65-F5344CB8AC3E}">
        <p14:creationId xmlns:p14="http://schemas.microsoft.com/office/powerpoint/2010/main" val="1856560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9C03B-3D97-4350-8454-1614AFAE17D0}"/>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Working of the interface</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51948A5-01E5-43D3-8B3F-E27CC881CB22}"/>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3. Go to Amazon Developer Console, open the skill created and add the End point as the URL created by </a:t>
            </a:r>
            <a:r>
              <a:rPr lang="en-US" sz="1800" dirty="0" err="1">
                <a:latin typeface="Times New Roman" panose="02020603050405020304" pitchFamily="18" charset="0"/>
                <a:cs typeface="Times New Roman" panose="02020603050405020304" pitchFamily="18" charset="0"/>
              </a:rPr>
              <a:t>Ngrok</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hlinkClick r:id="rId2"/>
              </a:rPr>
              <a:t>https://e7acc10c52a1.ngrok.io</a:t>
            </a:r>
            <a:r>
              <a:rPr lang="en-US" sz="1800" dirty="0">
                <a:latin typeface="Times New Roman" panose="02020603050405020304" pitchFamily="18" charset="0"/>
                <a:cs typeface="Times New Roman" panose="02020603050405020304" pitchFamily="18" charset="0"/>
              </a:rPr>
              <a:t> </a:t>
            </a:r>
          </a:p>
          <a:p>
            <a:pPr marL="0" indent="0">
              <a:buNone/>
            </a:pPr>
            <a:endParaRPr lang="en-CA"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88CA4B3-5C9F-4731-9693-16D442770406}"/>
              </a:ext>
            </a:extLst>
          </p:cNvPr>
          <p:cNvPicPr>
            <a:picLocks noChangeAspect="1"/>
          </p:cNvPicPr>
          <p:nvPr/>
        </p:nvPicPr>
        <p:blipFill>
          <a:blip r:embed="rId3"/>
          <a:stretch>
            <a:fillRect/>
          </a:stretch>
        </p:blipFill>
        <p:spPr>
          <a:xfrm>
            <a:off x="838200" y="2506662"/>
            <a:ext cx="8934450" cy="4113130"/>
          </a:xfrm>
          <a:prstGeom prst="rect">
            <a:avLst/>
          </a:prstGeom>
        </p:spPr>
      </p:pic>
    </p:spTree>
    <p:extLst>
      <p:ext uri="{BB962C8B-B14F-4D97-AF65-F5344CB8AC3E}">
        <p14:creationId xmlns:p14="http://schemas.microsoft.com/office/powerpoint/2010/main" val="2922208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D913-CB09-416C-9A7E-D3FA912648E6}"/>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Working of the interface</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C5F171F-364D-4B6E-9019-804F8DE3BBCF}"/>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4. Save End points.</a:t>
            </a:r>
            <a:endParaRPr lang="en-CA"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1E9E710-3D22-4300-9EF2-418E083DF01F}"/>
              </a:ext>
            </a:extLst>
          </p:cNvPr>
          <p:cNvPicPr>
            <a:picLocks noChangeAspect="1"/>
          </p:cNvPicPr>
          <p:nvPr/>
        </p:nvPicPr>
        <p:blipFill>
          <a:blip r:embed="rId2"/>
          <a:stretch>
            <a:fillRect/>
          </a:stretch>
        </p:blipFill>
        <p:spPr>
          <a:xfrm>
            <a:off x="981075" y="2216140"/>
            <a:ext cx="9467850" cy="4502160"/>
          </a:xfrm>
          <a:prstGeom prst="rect">
            <a:avLst/>
          </a:prstGeom>
        </p:spPr>
      </p:pic>
    </p:spTree>
    <p:extLst>
      <p:ext uri="{BB962C8B-B14F-4D97-AF65-F5344CB8AC3E}">
        <p14:creationId xmlns:p14="http://schemas.microsoft.com/office/powerpoint/2010/main" val="1318128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2C505-70F5-4867-AB55-1D617A5353C2}"/>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Introduction</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E79EEEA-8113-4EC1-AB94-D95AB695C6CF}"/>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Engineering Drawing:</a:t>
            </a:r>
            <a:endParaRPr lang="en-CA" sz="1800"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FF2BCF9F-DC26-45AB-872D-6A4E52935314}"/>
              </a:ext>
            </a:extLst>
          </p:cNvPr>
          <p:cNvPicPr>
            <a:picLocks noChangeAspect="1"/>
          </p:cNvPicPr>
          <p:nvPr/>
        </p:nvPicPr>
        <p:blipFill>
          <a:blip r:embed="rId2"/>
          <a:stretch>
            <a:fillRect/>
          </a:stretch>
        </p:blipFill>
        <p:spPr>
          <a:xfrm>
            <a:off x="3562229" y="1593170"/>
            <a:ext cx="3908614" cy="4899705"/>
          </a:xfrm>
          <a:prstGeom prst="rect">
            <a:avLst/>
          </a:prstGeom>
        </p:spPr>
      </p:pic>
    </p:spTree>
    <p:extLst>
      <p:ext uri="{BB962C8B-B14F-4D97-AF65-F5344CB8AC3E}">
        <p14:creationId xmlns:p14="http://schemas.microsoft.com/office/powerpoint/2010/main" val="35429757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31A3E-AC0D-474F-A347-FE538FA91318}"/>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Working of the interface</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671BB93-334B-4D32-B3D7-158E81335984}"/>
              </a:ext>
            </a:extLst>
          </p:cNvPr>
          <p:cNvSpPr>
            <a:spLocks noGrp="1"/>
          </p:cNvSpPr>
          <p:nvPr>
            <p:ph idx="1"/>
          </p:nvPr>
        </p:nvSpPr>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5. Go to Test and type ‘open iron man’ which is the invocation name given. Hit enter</a:t>
            </a:r>
            <a:endParaRPr lang="en-CA"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3017F21-59F3-4121-A03E-FEAF776097E5}"/>
              </a:ext>
            </a:extLst>
          </p:cNvPr>
          <p:cNvPicPr>
            <a:picLocks noChangeAspect="1"/>
          </p:cNvPicPr>
          <p:nvPr/>
        </p:nvPicPr>
        <p:blipFill>
          <a:blip r:embed="rId2"/>
          <a:stretch>
            <a:fillRect/>
          </a:stretch>
        </p:blipFill>
        <p:spPr>
          <a:xfrm>
            <a:off x="1028700" y="2271529"/>
            <a:ext cx="9134476" cy="4362664"/>
          </a:xfrm>
          <a:prstGeom prst="rect">
            <a:avLst/>
          </a:prstGeom>
        </p:spPr>
      </p:pic>
    </p:spTree>
    <p:extLst>
      <p:ext uri="{BB962C8B-B14F-4D97-AF65-F5344CB8AC3E}">
        <p14:creationId xmlns:p14="http://schemas.microsoft.com/office/powerpoint/2010/main" val="1921069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558F6-0EF9-4A7F-994F-7B763D5ED62D}"/>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Working of the interface</a:t>
            </a:r>
            <a:endParaRPr lang="en-CA" sz="4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6A7C220-E2C1-4298-A345-D1015FA84E0E}"/>
              </a:ext>
            </a:extLst>
          </p:cNvPr>
          <p:cNvPicPr>
            <a:picLocks noGrp="1" noChangeAspect="1"/>
          </p:cNvPicPr>
          <p:nvPr>
            <p:ph idx="1"/>
          </p:nvPr>
        </p:nvPicPr>
        <p:blipFill>
          <a:blip r:embed="rId2"/>
          <a:stretch>
            <a:fillRect/>
          </a:stretch>
        </p:blipFill>
        <p:spPr>
          <a:xfrm>
            <a:off x="1480216" y="1825624"/>
            <a:ext cx="9544786" cy="4498975"/>
          </a:xfrm>
        </p:spPr>
      </p:pic>
    </p:spTree>
    <p:extLst>
      <p:ext uri="{BB962C8B-B14F-4D97-AF65-F5344CB8AC3E}">
        <p14:creationId xmlns:p14="http://schemas.microsoft.com/office/powerpoint/2010/main" val="3609095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7778E-7560-4961-A5B1-0F5584D0C358}"/>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Working of the interface</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0EB51D2-B9B4-4907-AA54-7CA345403A89}"/>
              </a:ext>
            </a:extLst>
          </p:cNvPr>
          <p:cNvSpPr>
            <a:spLocks noGrp="1"/>
          </p:cNvSpPr>
          <p:nvPr>
            <p:ph idx="1"/>
          </p:nvPr>
        </p:nvSpPr>
        <p:spPr/>
        <p:txBody>
          <a:bodyPr/>
          <a:lstStyle/>
          <a:p>
            <a:pPr marL="0" indent="0">
              <a:buNone/>
            </a:pPr>
            <a:r>
              <a:rPr lang="en-US" sz="1800" dirty="0">
                <a:latin typeface="Times New Roman" panose="02020603050405020304" pitchFamily="18" charset="0"/>
                <a:cs typeface="Times New Roman" panose="02020603050405020304" pitchFamily="18" charset="0"/>
              </a:rPr>
              <a:t>6. Go to </a:t>
            </a:r>
            <a:r>
              <a:rPr lang="en-US" sz="1800" dirty="0" err="1">
                <a:latin typeface="Times New Roman" panose="02020603050405020304" pitchFamily="18" charset="0"/>
                <a:cs typeface="Times New Roman" panose="02020603050405020304" pitchFamily="18" charset="0"/>
              </a:rPr>
              <a:t>ngrok</a:t>
            </a:r>
            <a:r>
              <a:rPr lang="en-US" sz="1800" dirty="0">
                <a:latin typeface="Times New Roman" panose="02020603050405020304" pitchFamily="18" charset="0"/>
                <a:cs typeface="Times New Roman" panose="02020603050405020304" pitchFamily="18" charset="0"/>
              </a:rPr>
              <a:t> terminal and check the response </a:t>
            </a:r>
            <a:r>
              <a:rPr lang="en-US" dirty="0"/>
              <a:t> </a:t>
            </a:r>
            <a:endParaRPr lang="en-CA" dirty="0"/>
          </a:p>
        </p:txBody>
      </p:sp>
      <p:pic>
        <p:nvPicPr>
          <p:cNvPr id="5" name="Picture 4">
            <a:extLst>
              <a:ext uri="{FF2B5EF4-FFF2-40B4-BE49-F238E27FC236}">
                <a16:creationId xmlns:a16="http://schemas.microsoft.com/office/drawing/2014/main" id="{DF46EBF5-F9C6-4B99-BE39-6D31902CBDD8}"/>
              </a:ext>
            </a:extLst>
          </p:cNvPr>
          <p:cNvPicPr>
            <a:picLocks noChangeAspect="1"/>
          </p:cNvPicPr>
          <p:nvPr/>
        </p:nvPicPr>
        <p:blipFill>
          <a:blip r:embed="rId2"/>
          <a:stretch>
            <a:fillRect/>
          </a:stretch>
        </p:blipFill>
        <p:spPr>
          <a:xfrm>
            <a:off x="914035" y="2562083"/>
            <a:ext cx="8420830" cy="3276884"/>
          </a:xfrm>
          <a:prstGeom prst="rect">
            <a:avLst/>
          </a:prstGeom>
        </p:spPr>
      </p:pic>
    </p:spTree>
    <p:extLst>
      <p:ext uri="{BB962C8B-B14F-4D97-AF65-F5344CB8AC3E}">
        <p14:creationId xmlns:p14="http://schemas.microsoft.com/office/powerpoint/2010/main" val="4212750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9FC62-465C-431C-9788-A028E6B75ED3}"/>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Working of the interface</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6F41F72-0AE9-4CC4-B536-B4D1018D3996}"/>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7. Also, check the response on the terminal where code was executed. We received a response. </a:t>
            </a:r>
            <a:endParaRPr lang="en-CA"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F8E27A7-6923-4593-A354-C19511D4BB80}"/>
              </a:ext>
            </a:extLst>
          </p:cNvPr>
          <p:cNvPicPr>
            <a:picLocks noChangeAspect="1"/>
          </p:cNvPicPr>
          <p:nvPr/>
        </p:nvPicPr>
        <p:blipFill>
          <a:blip r:embed="rId2"/>
          <a:stretch>
            <a:fillRect/>
          </a:stretch>
        </p:blipFill>
        <p:spPr>
          <a:xfrm>
            <a:off x="1004887" y="2214403"/>
            <a:ext cx="10182225" cy="4278472"/>
          </a:xfrm>
          <a:prstGeom prst="rect">
            <a:avLst/>
          </a:prstGeom>
        </p:spPr>
      </p:pic>
    </p:spTree>
    <p:extLst>
      <p:ext uri="{BB962C8B-B14F-4D97-AF65-F5344CB8AC3E}">
        <p14:creationId xmlns:p14="http://schemas.microsoft.com/office/powerpoint/2010/main" val="1356715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3241-D47F-43CE-83A6-929DA06F81C1}"/>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Working of the interface</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DD2F59E-0B32-4CB0-B764-37B841FE7BE7}"/>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8. Type or say “add reminder” for which it should reply “Your reminder time is added into system”.</a:t>
            </a:r>
            <a:endParaRPr lang="en-CA"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D9FAB37-0D9D-4AF3-AA26-49599B118C31}"/>
              </a:ext>
            </a:extLst>
          </p:cNvPr>
          <p:cNvPicPr>
            <a:picLocks noChangeAspect="1"/>
          </p:cNvPicPr>
          <p:nvPr/>
        </p:nvPicPr>
        <p:blipFill>
          <a:blip r:embed="rId2"/>
          <a:stretch>
            <a:fillRect/>
          </a:stretch>
        </p:blipFill>
        <p:spPr>
          <a:xfrm>
            <a:off x="971549" y="2227693"/>
            <a:ext cx="9344025" cy="4360220"/>
          </a:xfrm>
          <a:prstGeom prst="rect">
            <a:avLst/>
          </a:prstGeom>
        </p:spPr>
      </p:pic>
    </p:spTree>
    <p:extLst>
      <p:ext uri="{BB962C8B-B14F-4D97-AF65-F5344CB8AC3E}">
        <p14:creationId xmlns:p14="http://schemas.microsoft.com/office/powerpoint/2010/main" val="79078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9F675-5A6B-4F51-87FD-999E3EE9112A}"/>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References</a:t>
            </a:r>
            <a:endParaRPr lang="en-CA" sz="40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1BD0E462-74AD-42CC-BEBA-007928AD15D5}"/>
              </a:ext>
            </a:extLst>
          </p:cNvPr>
          <p:cNvSpPr>
            <a:spLocks noGrp="1" noChangeArrowheads="1"/>
          </p:cNvSpPr>
          <p:nvPr>
            <p:ph idx="1"/>
          </p:nvPr>
        </p:nvSpPr>
        <p:spPr bwMode="auto">
          <a:xfrm>
            <a:off x="758470" y="1668317"/>
            <a:ext cx="10515600"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AmazonDeveloper</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(n.d.).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Create the Interaction Model for Your Skill</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Alexa Developer Documentation: https://developer.amazon.com/en-US/docs/alexa/custom-skills/create-the-interaction-model-for-your-skill.html</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AmazonDeveloper</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(n.d.).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Endpoint API</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Alexa Developer Documentation: https://developer.amazon.com/en-US/docs/alexa/alexa-smart-properties/alexa-for-residential-endpoint-api.html</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AmazonDeveloper</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(n.d.).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Slot Type Reference</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Alexa Developer Documentation: https://developer.amazon.com/en-US/docs/alexa/custom-skills/slot-type-reference.html</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Mandaji</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 (2021). </a:t>
            </a:r>
            <a:r>
              <a:rPr kumimoji="0" lang="en-US" altLang="en-US" sz="16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alexa_skil_test</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r>
              <a:rPr kumimoji="0" lang="en-US" altLang="en-US" sz="16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json_file</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GitHub: https://github.com/saikumar-mandaji/alexa_skil_test/blob/main/json_file</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Ngrok</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(n.d.).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Download and Setup </a:t>
            </a:r>
            <a:r>
              <a:rPr kumimoji="0" lang="en-US" altLang="en-US" sz="16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Ngrok</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ngrok</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https://ngrok.com/download</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Patel, N. (2018, May 30).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Controlling Raspberry Pi Using Alexa</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hackster.io: https://www.hackster.io/nishit-patel/controlling-raspberry-pi-using-alexa-33715b</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Ralevic</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U. (2018, July 24).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How To Build A Custom Amazon Alexa Skill, Step-By-Step: My Favorite Chess Player</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Retrieved from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Crowdbotics</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https://medium.com/crowdbotics/how-to-build-a-custom-amazon-alexa-skill-step-by-step-my-favorite-chess-player-dcc0edae53fb</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9246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C1B5C-AE5C-45E7-A9D2-E45E89BB5039}"/>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Introduction</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BE4139D-F869-4354-B80F-00A229B6A4C3}"/>
              </a:ext>
            </a:extLst>
          </p:cNvPr>
          <p:cNvSpPr>
            <a:spLocks noGrp="1"/>
          </p:cNvSpPr>
          <p:nvPr>
            <p:ph idx="1"/>
          </p:nvPr>
        </p:nvSpPr>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Block Diagram:</a:t>
            </a:r>
          </a:p>
          <a:p>
            <a:pPr marL="0" indent="0">
              <a:buNone/>
            </a:pPr>
            <a:endParaRPr lang="en-CA" sz="1800" dirty="0">
              <a:latin typeface="Times New Roman" panose="02020603050405020304" pitchFamily="18"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7F310CEC-A855-4293-8B5C-968AE5412D59}"/>
              </a:ext>
            </a:extLst>
          </p:cNvPr>
          <p:cNvPicPr>
            <a:picLocks noChangeAspect="1"/>
          </p:cNvPicPr>
          <p:nvPr/>
        </p:nvPicPr>
        <p:blipFill>
          <a:blip r:embed="rId2"/>
          <a:stretch>
            <a:fillRect/>
          </a:stretch>
        </p:blipFill>
        <p:spPr>
          <a:xfrm>
            <a:off x="1984442" y="2169924"/>
            <a:ext cx="7149829" cy="4522196"/>
          </a:xfrm>
          <a:prstGeom prst="rect">
            <a:avLst/>
          </a:prstGeom>
        </p:spPr>
      </p:pic>
    </p:spTree>
    <p:extLst>
      <p:ext uri="{BB962C8B-B14F-4D97-AF65-F5344CB8AC3E}">
        <p14:creationId xmlns:p14="http://schemas.microsoft.com/office/powerpoint/2010/main" val="3623571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5C6E2-8FDD-424C-8B79-071E8BAF2FD1}"/>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Agenda of this interfacing</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46EA08F-6430-4183-8757-1181D7E06F94}"/>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To design and test how the interface between Amazon Alexa Skills Kit and Raspberry pi works.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As raspberry pi server is not secure, Amazon server does not accept to interface with it. So, we are using a mediator which is </a:t>
            </a:r>
            <a:r>
              <a:rPr lang="en-US" sz="1800" dirty="0" err="1">
                <a:latin typeface="Times New Roman" panose="02020603050405020304" pitchFamily="18" charset="0"/>
                <a:cs typeface="Times New Roman" panose="02020603050405020304" pitchFamily="18" charset="0"/>
              </a:rPr>
              <a:t>Ngrok</a:t>
            </a:r>
            <a:r>
              <a:rPr lang="en-US" sz="1800" dirty="0">
                <a:latin typeface="Times New Roman" panose="02020603050405020304" pitchFamily="18" charset="0"/>
                <a:cs typeface="Times New Roman" panose="02020603050405020304" pitchFamily="18" charset="0"/>
              </a:rPr>
              <a:t> that helps in connecting these two servers.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For interfacing Raspberry pi and Alexa skills kit we are using python code as in C language we do not have the feature of measuring time. </a:t>
            </a:r>
          </a:p>
          <a:p>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5769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7F8344-516E-4068-B893-4C47845F66EB}"/>
              </a:ext>
            </a:extLst>
          </p:cNvPr>
          <p:cNvSpPr>
            <a:spLocks noGrp="1"/>
          </p:cNvSpPr>
          <p:nvPr>
            <p:ph type="title"/>
          </p:nvPr>
        </p:nvSpPr>
        <p:spPr>
          <a:xfrm>
            <a:off x="838200" y="365125"/>
            <a:ext cx="10515600" cy="1306443"/>
          </a:xfrm>
        </p:spPr>
        <p:txBody>
          <a:bodyPr>
            <a:normAutofit/>
          </a:bodyPr>
          <a:lstStyle/>
          <a:p>
            <a:r>
              <a:rPr lang="en-US" sz="4000" dirty="0">
                <a:latin typeface="Times New Roman" panose="02020603050405020304" pitchFamily="18" charset="0"/>
                <a:cs typeface="Times New Roman" panose="02020603050405020304" pitchFamily="18" charset="0"/>
              </a:rPr>
              <a:t>Role of Alexa device in the project</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CE4B73C-9E95-4783-94F4-52699837BA22}"/>
              </a:ext>
            </a:extLst>
          </p:cNvPr>
          <p:cNvSpPr>
            <a:spLocks noGrp="1"/>
          </p:cNvSpPr>
          <p:nvPr>
            <p:ph idx="1"/>
          </p:nvPr>
        </p:nvSpPr>
        <p:spPr>
          <a:xfrm>
            <a:off x="749030" y="1671568"/>
            <a:ext cx="5719864" cy="4631955"/>
          </a:xfrm>
        </p:spPr>
        <p:txBody>
          <a:bodyPr>
            <a:normAutofit/>
          </a:bodyPr>
          <a:lstStyle/>
          <a:p>
            <a:r>
              <a:rPr lang="en-US" sz="1600" dirty="0">
                <a:latin typeface="Times New Roman" panose="02020603050405020304" pitchFamily="18" charset="0"/>
                <a:cs typeface="Times New Roman" panose="02020603050405020304" pitchFamily="18" charset="0"/>
              </a:rPr>
              <a:t>The main objective of using Alexa device in the project is to have voice interaction with the user. This feature helps older people to use this machine with ease.</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Through voice commands we can set reminders about alarm time and medicine dispense time.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For e.g. After setting up the alarm time and dispense time, user can ask Alexa about when is the next alarm or dispense time and Alexa responds to the user with the information available. </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For sending the alarm time and dispense time to Raspberry pi, we are planning to design a HTML page where the user or care taker will provide the information. This is to be done in Cloud Storage Management task. </a:t>
            </a:r>
          </a:p>
          <a:p>
            <a:endParaRPr lang="en-US" sz="1600" dirty="0">
              <a:latin typeface="Times New Roman" panose="02020603050405020304" pitchFamily="18" charset="0"/>
              <a:cs typeface="Times New Roman" panose="02020603050405020304" pitchFamily="18" charset="0"/>
            </a:endParaRPr>
          </a:p>
          <a:p>
            <a:endParaRPr lang="en-CA" sz="1600" dirty="0">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C12B08E6-2334-46C7-BADE-8A06D39FF0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81" r="17311" b="-2"/>
          <a:stretch/>
        </p:blipFill>
        <p:spPr bwMode="auto">
          <a:xfrm>
            <a:off x="6845031" y="2386889"/>
            <a:ext cx="4448795" cy="3046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579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2D4C4-AD72-40D5-A495-F5D6265C5364}"/>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Software block diagram</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F45E1C-68A9-4C65-BEAB-6B64AA7A8E09}"/>
              </a:ext>
            </a:extLst>
          </p:cNvPr>
          <p:cNvSpPr>
            <a:spLocks noGrp="1"/>
          </p:cNvSpPr>
          <p:nvPr>
            <p:ph idx="1"/>
          </p:nvPr>
        </p:nvSpPr>
        <p:spPr>
          <a:xfrm>
            <a:off x="838200" y="1583703"/>
            <a:ext cx="10515600" cy="4593260"/>
          </a:xfrm>
        </p:spPr>
        <p:txBody>
          <a:bodyPr/>
          <a:lstStyle/>
          <a:p>
            <a:pPr marL="0" indent="0">
              <a:buNone/>
            </a:pPr>
            <a:endParaRPr lang="en-CA" dirty="0"/>
          </a:p>
        </p:txBody>
      </p:sp>
      <p:grpSp>
        <p:nvGrpSpPr>
          <p:cNvPr id="4" name="Group 3">
            <a:extLst>
              <a:ext uri="{FF2B5EF4-FFF2-40B4-BE49-F238E27FC236}">
                <a16:creationId xmlns:a16="http://schemas.microsoft.com/office/drawing/2014/main" id="{CBFFC4A9-5670-4A94-B11A-91CCB210141C}"/>
              </a:ext>
            </a:extLst>
          </p:cNvPr>
          <p:cNvGrpSpPr/>
          <p:nvPr/>
        </p:nvGrpSpPr>
        <p:grpSpPr>
          <a:xfrm>
            <a:off x="3374796" y="1690688"/>
            <a:ext cx="6099142" cy="3899407"/>
            <a:chOff x="911675" y="803825"/>
            <a:chExt cx="5773825" cy="3970225"/>
          </a:xfrm>
        </p:grpSpPr>
        <p:sp>
          <p:nvSpPr>
            <p:cNvPr id="5" name="Rectangle: Rounded Corners 4">
              <a:extLst>
                <a:ext uri="{FF2B5EF4-FFF2-40B4-BE49-F238E27FC236}">
                  <a16:creationId xmlns:a16="http://schemas.microsoft.com/office/drawing/2014/main" id="{74D52FEE-AD78-4222-9DA3-6A4629F7998C}"/>
                </a:ext>
              </a:extLst>
            </p:cNvPr>
            <p:cNvSpPr/>
            <p:nvPr/>
          </p:nvSpPr>
          <p:spPr>
            <a:xfrm>
              <a:off x="1186125" y="803825"/>
              <a:ext cx="1440900" cy="833100"/>
            </a:xfrm>
            <a:prstGeom prst="roundRect">
              <a:avLst>
                <a:gd name="adj" fmla="val 16667"/>
              </a:avLst>
            </a:prstGeom>
            <a:solidFill>
              <a:srgbClr val="F6B26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lnSpc>
                  <a:spcPct val="107000"/>
                </a:lnSpc>
                <a:spcAft>
                  <a:spcPts val="800"/>
                </a:spcAft>
              </a:pPr>
              <a:r>
                <a:rPr lang="en-US" sz="1100">
                  <a:effectLst/>
                  <a:latin typeface="Calibri" panose="020F0502020204030204" pitchFamily="34" charset="0"/>
                  <a:ea typeface="Calibri" panose="020F0502020204030204" pitchFamily="34" charset="0"/>
                </a:rPr>
                <a:t> </a:t>
              </a:r>
              <a:endParaRPr lang="en-CA" sz="1100">
                <a:effectLst/>
                <a:latin typeface="Calibri" panose="020F0502020204030204" pitchFamily="34" charset="0"/>
                <a:ea typeface="Calibri" panose="020F0502020204030204" pitchFamily="34" charset="0"/>
              </a:endParaRPr>
            </a:p>
          </p:txBody>
        </p:sp>
        <p:sp>
          <p:nvSpPr>
            <p:cNvPr id="6" name="Rectangle: Rounded Corners 5">
              <a:extLst>
                <a:ext uri="{FF2B5EF4-FFF2-40B4-BE49-F238E27FC236}">
                  <a16:creationId xmlns:a16="http://schemas.microsoft.com/office/drawing/2014/main" id="{6D133C69-49F9-404A-8290-93C482D9A005}"/>
                </a:ext>
              </a:extLst>
            </p:cNvPr>
            <p:cNvSpPr/>
            <p:nvPr/>
          </p:nvSpPr>
          <p:spPr>
            <a:xfrm>
              <a:off x="4068225" y="803825"/>
              <a:ext cx="1314369" cy="833100"/>
            </a:xfrm>
            <a:prstGeom prst="roundRect">
              <a:avLst>
                <a:gd name="adj" fmla="val 16667"/>
              </a:avLst>
            </a:prstGeom>
            <a:solidFill>
              <a:srgbClr val="E0666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lnSpc>
                  <a:spcPct val="107000"/>
                </a:lnSpc>
                <a:spcAft>
                  <a:spcPts val="800"/>
                </a:spcAft>
              </a:pPr>
              <a:r>
                <a:rPr lang="en-US" sz="1100">
                  <a:effectLst/>
                  <a:latin typeface="Calibri" panose="020F0502020204030204" pitchFamily="34" charset="0"/>
                  <a:ea typeface="Calibri" panose="020F0502020204030204" pitchFamily="34" charset="0"/>
                </a:rPr>
                <a:t> </a:t>
              </a:r>
              <a:endParaRPr lang="en-CA" sz="1100">
                <a:effectLst/>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326B3764-6F10-4047-8625-DDDE8D6EB8E6}"/>
                </a:ext>
              </a:extLst>
            </p:cNvPr>
            <p:cNvSpPr/>
            <p:nvPr/>
          </p:nvSpPr>
          <p:spPr>
            <a:xfrm>
              <a:off x="1295405" y="2930978"/>
              <a:ext cx="1249361" cy="1622318"/>
            </a:xfrm>
            <a:prstGeom prst="rect">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lnSpc>
                  <a:spcPct val="107000"/>
                </a:lnSpc>
                <a:spcAft>
                  <a:spcPts val="800"/>
                </a:spcAft>
              </a:pPr>
              <a:r>
                <a:rPr lang="en-US" sz="1100">
                  <a:effectLst/>
                  <a:latin typeface="Calibri" panose="020F0502020204030204" pitchFamily="34" charset="0"/>
                  <a:ea typeface="Calibri" panose="020F0502020204030204" pitchFamily="34" charset="0"/>
                </a:rPr>
                <a:t> </a:t>
              </a:r>
              <a:endParaRPr lang="en-CA" sz="1100">
                <a:effectLst/>
                <a:latin typeface="Calibri" panose="020F0502020204030204" pitchFamily="34" charset="0"/>
                <a:ea typeface="Calibri" panose="020F0502020204030204" pitchFamily="34" charset="0"/>
              </a:endParaRPr>
            </a:p>
          </p:txBody>
        </p:sp>
        <p:sp>
          <p:nvSpPr>
            <p:cNvPr id="8" name="Oval 7">
              <a:extLst>
                <a:ext uri="{FF2B5EF4-FFF2-40B4-BE49-F238E27FC236}">
                  <a16:creationId xmlns:a16="http://schemas.microsoft.com/office/drawing/2014/main" id="{EE4019F1-1FE5-4296-A876-A01EBD9966A2}"/>
                </a:ext>
              </a:extLst>
            </p:cNvPr>
            <p:cNvSpPr/>
            <p:nvPr/>
          </p:nvSpPr>
          <p:spPr>
            <a:xfrm>
              <a:off x="4151375" y="2823175"/>
              <a:ext cx="1127400" cy="1098000"/>
            </a:xfrm>
            <a:prstGeom prst="ellipse">
              <a:avLst/>
            </a:prstGeom>
            <a:solidFill>
              <a:srgbClr val="99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lnSpc>
                  <a:spcPct val="107000"/>
                </a:lnSpc>
                <a:spcAft>
                  <a:spcPts val="800"/>
                </a:spcAft>
              </a:pPr>
              <a:r>
                <a:rPr lang="en-US" sz="1100">
                  <a:effectLst/>
                  <a:latin typeface="Calibri" panose="020F0502020204030204" pitchFamily="34" charset="0"/>
                  <a:ea typeface="Calibri" panose="020F0502020204030204" pitchFamily="34" charset="0"/>
                </a:rPr>
                <a:t> </a:t>
              </a:r>
              <a:endParaRPr lang="en-CA" sz="1100">
                <a:effectLst/>
                <a:latin typeface="Calibri" panose="020F0502020204030204" pitchFamily="34" charset="0"/>
                <a:ea typeface="Calibri" panose="020F0502020204030204" pitchFamily="34" charset="0"/>
              </a:endParaRPr>
            </a:p>
          </p:txBody>
        </p:sp>
        <p:sp>
          <p:nvSpPr>
            <p:cNvPr id="9" name="Smiley Face 8">
              <a:extLst>
                <a:ext uri="{FF2B5EF4-FFF2-40B4-BE49-F238E27FC236}">
                  <a16:creationId xmlns:a16="http://schemas.microsoft.com/office/drawing/2014/main" id="{C73B42B2-DA5B-4AF5-97EA-AFB9BF2BA62F}"/>
                </a:ext>
              </a:extLst>
            </p:cNvPr>
            <p:cNvSpPr/>
            <p:nvPr/>
          </p:nvSpPr>
          <p:spPr>
            <a:xfrm>
              <a:off x="6107100" y="4126950"/>
              <a:ext cx="578400" cy="647100"/>
            </a:xfrm>
            <a:prstGeom prst="smileyFace">
              <a:avLst>
                <a:gd name="adj" fmla="val 4653"/>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lnSpc>
                  <a:spcPct val="107000"/>
                </a:lnSpc>
                <a:spcAft>
                  <a:spcPts val="800"/>
                </a:spcAft>
              </a:pPr>
              <a:r>
                <a:rPr lang="en-US" sz="1100">
                  <a:effectLst/>
                  <a:latin typeface="Calibri" panose="020F0502020204030204" pitchFamily="34" charset="0"/>
                  <a:ea typeface="Calibri" panose="020F0502020204030204" pitchFamily="34" charset="0"/>
                </a:rPr>
                <a:t> </a:t>
              </a:r>
              <a:endParaRPr lang="en-CA" sz="1100">
                <a:effectLst/>
                <a:latin typeface="Calibri" panose="020F0502020204030204" pitchFamily="34" charset="0"/>
                <a:ea typeface="Calibri" panose="020F0502020204030204" pitchFamily="34" charset="0"/>
              </a:endParaRPr>
            </a:p>
          </p:txBody>
        </p:sp>
        <p:sp>
          <p:nvSpPr>
            <p:cNvPr id="10" name="Text Box 82">
              <a:extLst>
                <a:ext uri="{FF2B5EF4-FFF2-40B4-BE49-F238E27FC236}">
                  <a16:creationId xmlns:a16="http://schemas.microsoft.com/office/drawing/2014/main" id="{67567EED-7808-46DB-89D7-CB19452FAEFA}"/>
                </a:ext>
              </a:extLst>
            </p:cNvPr>
            <p:cNvSpPr txBox="1"/>
            <p:nvPr/>
          </p:nvSpPr>
          <p:spPr>
            <a:xfrm>
              <a:off x="4401225" y="3117250"/>
              <a:ext cx="577848" cy="538926"/>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en-US" sz="1200" dirty="0">
                  <a:effectLst/>
                  <a:latin typeface="Arial" panose="020B0604020202020204" pitchFamily="34" charset="0"/>
                  <a:ea typeface="Arial" panose="020B0604020202020204" pitchFamily="34" charset="0"/>
                </a:rPr>
                <a:t>Alexa Echo</a:t>
              </a:r>
              <a:endParaRPr lang="en-CA" sz="1200" dirty="0">
                <a:effectLst/>
                <a:latin typeface="Calibri" panose="020F0502020204030204" pitchFamily="34" charset="0"/>
                <a:ea typeface="Calibri" panose="020F0502020204030204" pitchFamily="34" charset="0"/>
              </a:endParaRPr>
            </a:p>
          </p:txBody>
        </p:sp>
        <p:sp>
          <p:nvSpPr>
            <p:cNvPr id="11" name="Text Box 83">
              <a:extLst>
                <a:ext uri="{FF2B5EF4-FFF2-40B4-BE49-F238E27FC236}">
                  <a16:creationId xmlns:a16="http://schemas.microsoft.com/office/drawing/2014/main" id="{29535D59-7680-449F-9827-132F99D18CFB}"/>
                </a:ext>
              </a:extLst>
            </p:cNvPr>
            <p:cNvSpPr txBox="1"/>
            <p:nvPr/>
          </p:nvSpPr>
          <p:spPr>
            <a:xfrm>
              <a:off x="4151375" y="912753"/>
              <a:ext cx="962230" cy="709912"/>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en-US" sz="1000" dirty="0">
                  <a:effectLst/>
                  <a:latin typeface="Arial" panose="020B0604020202020204" pitchFamily="34" charset="0"/>
                  <a:ea typeface="Arial" panose="020B0604020202020204" pitchFamily="34" charset="0"/>
                </a:rPr>
                <a:t>Develop a new skill (amazon.com)</a:t>
              </a:r>
              <a:endParaRPr lang="en-CA" sz="1000" dirty="0">
                <a:effectLst/>
                <a:latin typeface="Calibri" panose="020F0502020204030204" pitchFamily="34" charset="0"/>
                <a:ea typeface="Calibri" panose="020F0502020204030204" pitchFamily="34" charset="0"/>
              </a:endParaRPr>
            </a:p>
          </p:txBody>
        </p:sp>
        <p:sp>
          <p:nvSpPr>
            <p:cNvPr id="12" name="Text Box 84">
              <a:extLst>
                <a:ext uri="{FF2B5EF4-FFF2-40B4-BE49-F238E27FC236}">
                  <a16:creationId xmlns:a16="http://schemas.microsoft.com/office/drawing/2014/main" id="{7B495885-BED3-4B11-9838-9574C0FBC556}"/>
                </a:ext>
              </a:extLst>
            </p:cNvPr>
            <p:cNvSpPr txBox="1"/>
            <p:nvPr/>
          </p:nvSpPr>
          <p:spPr>
            <a:xfrm>
              <a:off x="1431170" y="970472"/>
              <a:ext cx="921398" cy="660455"/>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en-US" sz="1000" dirty="0">
                  <a:effectLst/>
                  <a:latin typeface="Arial" panose="020B0604020202020204" pitchFamily="34" charset="0"/>
                  <a:ea typeface="Arial" panose="020B0604020202020204" pitchFamily="34" charset="0"/>
                </a:rPr>
                <a:t>Ngork.com (mydomain.ngork.com)</a:t>
              </a:r>
              <a:endParaRPr lang="en-CA" sz="1000" dirty="0">
                <a:effectLst/>
                <a:latin typeface="Calibri" panose="020F0502020204030204" pitchFamily="34" charset="0"/>
                <a:ea typeface="Calibri" panose="020F0502020204030204" pitchFamily="34" charset="0"/>
              </a:endParaRPr>
            </a:p>
          </p:txBody>
        </p:sp>
        <p:sp>
          <p:nvSpPr>
            <p:cNvPr id="13" name="Text Box 85">
              <a:extLst>
                <a:ext uri="{FF2B5EF4-FFF2-40B4-BE49-F238E27FC236}">
                  <a16:creationId xmlns:a16="http://schemas.microsoft.com/office/drawing/2014/main" id="{93132D7D-B5D7-4F7F-BF8C-11AB9AEB6849}"/>
                </a:ext>
              </a:extLst>
            </p:cNvPr>
            <p:cNvSpPr txBox="1"/>
            <p:nvPr/>
          </p:nvSpPr>
          <p:spPr>
            <a:xfrm>
              <a:off x="1465328" y="3012757"/>
              <a:ext cx="852555" cy="1114869"/>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en-US" sz="1050" dirty="0">
                  <a:effectLst/>
                  <a:latin typeface="Arial" panose="020B0604020202020204" pitchFamily="34" charset="0"/>
                  <a:ea typeface="Arial" panose="020B0604020202020204" pitchFamily="34" charset="0"/>
                </a:rPr>
                <a:t>Raspberry pi:</a:t>
              </a:r>
              <a:endParaRPr lang="en-CA" sz="1050" dirty="0">
                <a:effectLst/>
                <a:latin typeface="Calibri" panose="020F0502020204030204" pitchFamily="34" charset="0"/>
                <a:ea typeface="Calibri" panose="020F0502020204030204" pitchFamily="34" charset="0"/>
              </a:endParaRPr>
            </a:p>
            <a:p>
              <a:pPr>
                <a:lnSpc>
                  <a:spcPct val="107000"/>
                </a:lnSpc>
                <a:spcAft>
                  <a:spcPts val="800"/>
                </a:spcAft>
              </a:pPr>
              <a:r>
                <a:rPr lang="en-US" sz="1050" dirty="0">
                  <a:latin typeface="Arial" panose="020B0604020202020204" pitchFamily="34" charset="0"/>
                  <a:ea typeface="Arial" panose="020B0604020202020204" pitchFamily="34" charset="0"/>
                </a:rPr>
                <a:t>Python</a:t>
              </a:r>
              <a:r>
                <a:rPr lang="en-US" sz="1050" dirty="0">
                  <a:effectLst/>
                  <a:latin typeface="Arial" panose="020B0604020202020204" pitchFamily="34" charset="0"/>
                  <a:ea typeface="Arial" panose="020B0604020202020204" pitchFamily="34" charset="0"/>
                </a:rPr>
                <a:t> CGIHTTP Server</a:t>
              </a:r>
              <a:endParaRPr lang="en-CA" sz="1050" dirty="0">
                <a:effectLst/>
                <a:latin typeface="Calibri" panose="020F0502020204030204" pitchFamily="34" charset="0"/>
                <a:ea typeface="Calibri" panose="020F0502020204030204" pitchFamily="34" charset="0"/>
              </a:endParaRPr>
            </a:p>
            <a:p>
              <a:pPr>
                <a:lnSpc>
                  <a:spcPct val="107000"/>
                </a:lnSpc>
                <a:spcAft>
                  <a:spcPts val="800"/>
                </a:spcAft>
              </a:pPr>
              <a:r>
                <a:rPr lang="en-US" sz="1050" dirty="0" err="1">
                  <a:effectLst/>
                  <a:latin typeface="Arial" panose="020B0604020202020204" pitchFamily="34" charset="0"/>
                  <a:ea typeface="Arial" panose="020B0604020202020204" pitchFamily="34" charset="0"/>
                </a:rPr>
                <a:t>Ngork</a:t>
              </a:r>
              <a:r>
                <a:rPr lang="en-US" sz="1050" dirty="0">
                  <a:effectLst/>
                  <a:latin typeface="Arial" panose="020B0604020202020204" pitchFamily="34" charset="0"/>
                  <a:ea typeface="Arial" panose="020B0604020202020204" pitchFamily="34" charset="0"/>
                </a:rPr>
                <a:t> client</a:t>
              </a:r>
              <a:endParaRPr lang="en-CA" sz="1050" dirty="0">
                <a:effectLst/>
                <a:latin typeface="Calibri" panose="020F0502020204030204" pitchFamily="34" charset="0"/>
                <a:ea typeface="Calibri" panose="020F0502020204030204" pitchFamily="34" charset="0"/>
              </a:endParaRPr>
            </a:p>
          </p:txBody>
        </p:sp>
        <p:sp>
          <p:nvSpPr>
            <p:cNvPr id="14" name="Arrow: Right 13">
              <a:extLst>
                <a:ext uri="{FF2B5EF4-FFF2-40B4-BE49-F238E27FC236}">
                  <a16:creationId xmlns:a16="http://schemas.microsoft.com/office/drawing/2014/main" id="{494195F3-C5DD-4F72-A9CB-0A9CA1C1CD9D}"/>
                </a:ext>
              </a:extLst>
            </p:cNvPr>
            <p:cNvSpPr/>
            <p:nvPr/>
          </p:nvSpPr>
          <p:spPr>
            <a:xfrm>
              <a:off x="911675" y="2043750"/>
              <a:ext cx="5254200" cy="372600"/>
            </a:xfrm>
            <a:prstGeom prst="rightArrow">
              <a:avLst>
                <a:gd name="adj1" fmla="val 50000"/>
                <a:gd name="adj2" fmla="val 50000"/>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lnSpc>
                  <a:spcPct val="107000"/>
                </a:lnSpc>
                <a:spcAft>
                  <a:spcPts val="800"/>
                </a:spcAft>
              </a:pPr>
              <a:r>
                <a:rPr lang="en-US" sz="1100">
                  <a:effectLst/>
                  <a:latin typeface="Calibri" panose="020F0502020204030204" pitchFamily="34" charset="0"/>
                  <a:ea typeface="Calibri" panose="020F0502020204030204" pitchFamily="34" charset="0"/>
                </a:rPr>
                <a:t> </a:t>
              </a:r>
              <a:endParaRPr lang="en-CA" sz="1100">
                <a:effectLst/>
                <a:latin typeface="Calibri" panose="020F0502020204030204" pitchFamily="34" charset="0"/>
                <a:ea typeface="Calibri" panose="020F0502020204030204" pitchFamily="34" charset="0"/>
              </a:endParaRPr>
            </a:p>
          </p:txBody>
        </p:sp>
        <p:sp>
          <p:nvSpPr>
            <p:cNvPr id="15" name="Text Box 87">
              <a:extLst>
                <a:ext uri="{FF2B5EF4-FFF2-40B4-BE49-F238E27FC236}">
                  <a16:creationId xmlns:a16="http://schemas.microsoft.com/office/drawing/2014/main" id="{DB01443D-867E-4751-AD98-4EAAC6CB8772}"/>
                </a:ext>
              </a:extLst>
            </p:cNvPr>
            <p:cNvSpPr txBox="1"/>
            <p:nvPr/>
          </p:nvSpPr>
          <p:spPr>
            <a:xfrm>
              <a:off x="3048577" y="2068486"/>
              <a:ext cx="1441025" cy="432587"/>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rPr lang="en-US" sz="900">
                  <a:effectLst/>
                  <a:latin typeface="Arial" panose="020B0604020202020204" pitchFamily="34" charset="0"/>
                  <a:ea typeface="Arial" panose="020B0604020202020204" pitchFamily="34" charset="0"/>
                </a:rPr>
                <a:t>FIRE WALL</a:t>
              </a:r>
              <a:endParaRPr lang="en-CA" sz="1100">
                <a:effectLst/>
                <a:latin typeface="Calibri" panose="020F0502020204030204" pitchFamily="34" charset="0"/>
                <a:ea typeface="Calibri" panose="020F0502020204030204" pitchFamily="34" charset="0"/>
              </a:endParaRPr>
            </a:p>
          </p:txBody>
        </p:sp>
        <p:cxnSp>
          <p:nvCxnSpPr>
            <p:cNvPr id="16" name="Straight Arrow Connector 15">
              <a:extLst>
                <a:ext uri="{FF2B5EF4-FFF2-40B4-BE49-F238E27FC236}">
                  <a16:creationId xmlns:a16="http://schemas.microsoft.com/office/drawing/2014/main" id="{103972F5-5F96-4E47-96D6-32D2BDE541E2}"/>
                </a:ext>
              </a:extLst>
            </p:cNvPr>
            <p:cNvCxnSpPr/>
            <p:nvPr/>
          </p:nvCxnSpPr>
          <p:spPr>
            <a:xfrm rot="10800000">
              <a:off x="5113605" y="3760316"/>
              <a:ext cx="1078200" cy="461400"/>
            </a:xfrm>
            <a:prstGeom prst="straightConnector1">
              <a:avLst/>
            </a:prstGeom>
            <a:noFill/>
            <a:ln w="9525" cap="flat" cmpd="sng">
              <a:solidFill>
                <a:srgbClr val="000000"/>
              </a:solidFill>
              <a:prstDash val="solid"/>
              <a:round/>
              <a:headEnd type="none" w="med" len="med"/>
              <a:tailEnd type="triangle" w="med" len="med"/>
            </a:ln>
          </p:spPr>
        </p:cxnSp>
        <p:cxnSp>
          <p:nvCxnSpPr>
            <p:cNvPr id="17" name="Straight Arrow Connector 16">
              <a:extLst>
                <a:ext uri="{FF2B5EF4-FFF2-40B4-BE49-F238E27FC236}">
                  <a16:creationId xmlns:a16="http://schemas.microsoft.com/office/drawing/2014/main" id="{481BE269-7BEC-4F11-914E-AE5F76214575}"/>
                </a:ext>
              </a:extLst>
            </p:cNvPr>
            <p:cNvCxnSpPr/>
            <p:nvPr/>
          </p:nvCxnSpPr>
          <p:spPr>
            <a:xfrm rot="10800000">
              <a:off x="4715075" y="1636975"/>
              <a:ext cx="0" cy="1186200"/>
            </a:xfrm>
            <a:prstGeom prst="straightConnector1">
              <a:avLst/>
            </a:prstGeom>
            <a:noFill/>
            <a:ln w="9525" cap="flat" cmpd="sng">
              <a:solidFill>
                <a:srgbClr val="000000"/>
              </a:solidFill>
              <a:prstDash val="solid"/>
              <a:round/>
              <a:headEnd type="none" w="med" len="med"/>
              <a:tailEnd type="triangle" w="med" len="med"/>
            </a:ln>
          </p:spPr>
        </p:cxnSp>
        <p:cxnSp>
          <p:nvCxnSpPr>
            <p:cNvPr id="18" name="Straight Arrow Connector 17">
              <a:extLst>
                <a:ext uri="{FF2B5EF4-FFF2-40B4-BE49-F238E27FC236}">
                  <a16:creationId xmlns:a16="http://schemas.microsoft.com/office/drawing/2014/main" id="{45F94C4F-398D-4F7A-B6AF-1F4D4437534E}"/>
                </a:ext>
              </a:extLst>
            </p:cNvPr>
            <p:cNvCxnSpPr/>
            <p:nvPr/>
          </p:nvCxnSpPr>
          <p:spPr>
            <a:xfrm rot="10800000">
              <a:off x="2627025" y="1220375"/>
              <a:ext cx="1441200" cy="0"/>
            </a:xfrm>
            <a:prstGeom prst="straightConnector1">
              <a:avLst/>
            </a:prstGeom>
            <a:noFill/>
            <a:ln w="9525" cap="flat" cmpd="sng">
              <a:solidFill>
                <a:srgbClr val="000000"/>
              </a:solidFill>
              <a:prstDash val="solid"/>
              <a:round/>
              <a:headEnd type="none" w="med" len="med"/>
              <a:tailEnd type="triangle" w="med" len="med"/>
            </a:ln>
          </p:spPr>
        </p:cxnSp>
        <p:cxnSp>
          <p:nvCxnSpPr>
            <p:cNvPr id="19" name="Straight Arrow Connector 18">
              <a:extLst>
                <a:ext uri="{FF2B5EF4-FFF2-40B4-BE49-F238E27FC236}">
                  <a16:creationId xmlns:a16="http://schemas.microsoft.com/office/drawing/2014/main" id="{7F5CCF6D-45B8-4D2B-B164-25603EC9387B}"/>
                </a:ext>
              </a:extLst>
            </p:cNvPr>
            <p:cNvCxnSpPr/>
            <p:nvPr/>
          </p:nvCxnSpPr>
          <p:spPr>
            <a:xfrm>
              <a:off x="1906575" y="1636925"/>
              <a:ext cx="0" cy="1294200"/>
            </a:xfrm>
            <a:prstGeom prst="straightConnector1">
              <a:avLst/>
            </a:prstGeom>
            <a:noFill/>
            <a:ln w="9525" cap="flat" cmpd="sng">
              <a:solidFill>
                <a:srgbClr val="000000"/>
              </a:solidFill>
              <a:prstDash val="solid"/>
              <a:round/>
              <a:headEnd type="none" w="med" len="med"/>
              <a:tailEnd type="triangle" w="med" len="med"/>
            </a:ln>
          </p:spPr>
        </p:cxnSp>
      </p:grpSp>
    </p:spTree>
    <p:extLst>
      <p:ext uri="{BB962C8B-B14F-4D97-AF65-F5344CB8AC3E}">
        <p14:creationId xmlns:p14="http://schemas.microsoft.com/office/powerpoint/2010/main" val="1945864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DD426-B7DB-4A3D-8D45-3FD22D9863CB}"/>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Signing up and downloading </a:t>
            </a:r>
            <a:r>
              <a:rPr lang="en-US" sz="4000" dirty="0" err="1">
                <a:latin typeface="Times New Roman" panose="02020603050405020304" pitchFamily="18" charset="0"/>
                <a:cs typeface="Times New Roman" panose="02020603050405020304" pitchFamily="18" charset="0"/>
              </a:rPr>
              <a:t>Ngrok</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F65681E-0FBD-4711-AF49-D5EE5CF31D9E}"/>
              </a:ext>
            </a:extLst>
          </p:cNvPr>
          <p:cNvSpPr>
            <a:spLocks noGrp="1"/>
          </p:cNvSpPr>
          <p:nvPr>
            <p:ph idx="1"/>
          </p:nvPr>
        </p:nvSpPr>
        <p:spPr/>
        <p:txBody>
          <a:bodyPr>
            <a:normAutofit/>
          </a:bodyPr>
          <a:lstStyle/>
          <a:p>
            <a:r>
              <a:rPr lang="en-US" sz="1800" dirty="0">
                <a:latin typeface="Times New Roman" panose="02020603050405020304" pitchFamily="18" charset="0"/>
                <a:cs typeface="Times New Roman" panose="02020603050405020304" pitchFamily="18" charset="0"/>
              </a:rPr>
              <a:t>Go to the URL: </a:t>
            </a:r>
            <a:r>
              <a:rPr lang="en-US" sz="1800" dirty="0">
                <a:latin typeface="Times New Roman" panose="02020603050405020304" pitchFamily="18" charset="0"/>
                <a:cs typeface="Times New Roman" panose="02020603050405020304" pitchFamily="18" charset="0"/>
                <a:hlinkClick r:id="rId2"/>
              </a:rPr>
              <a:t>https://dashboard.ngrok.com/login</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Sign up using Google or GitHub account.</a:t>
            </a:r>
          </a:p>
          <a:p>
            <a:pPr marL="0" indent="0">
              <a:buNone/>
            </a:pPr>
            <a:endParaRPr lang="en-CA"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2050CA2-C66E-44B1-95CE-925977521FA2}"/>
              </a:ext>
            </a:extLst>
          </p:cNvPr>
          <p:cNvPicPr>
            <a:picLocks noChangeAspect="1"/>
          </p:cNvPicPr>
          <p:nvPr/>
        </p:nvPicPr>
        <p:blipFill>
          <a:blip r:embed="rId3"/>
          <a:stretch>
            <a:fillRect/>
          </a:stretch>
        </p:blipFill>
        <p:spPr>
          <a:xfrm>
            <a:off x="2003897" y="2513769"/>
            <a:ext cx="8025320" cy="4104616"/>
          </a:xfrm>
          <a:prstGeom prst="rect">
            <a:avLst/>
          </a:prstGeom>
        </p:spPr>
      </p:pic>
    </p:spTree>
    <p:extLst>
      <p:ext uri="{BB962C8B-B14F-4D97-AF65-F5344CB8AC3E}">
        <p14:creationId xmlns:p14="http://schemas.microsoft.com/office/powerpoint/2010/main" val="252934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TotalTime>
  <Words>1647</Words>
  <Application>Microsoft Office PowerPoint</Application>
  <PresentationFormat>Widescreen</PresentationFormat>
  <Paragraphs>169</Paragraphs>
  <Slides>45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Courier New</vt:lpstr>
      <vt:lpstr>Times New Roman</vt:lpstr>
      <vt:lpstr>Office Theme</vt:lpstr>
      <vt:lpstr>SMART MEDICINE REMINDER AND VENDING MACHINE </vt:lpstr>
      <vt:lpstr>Table of Contents</vt:lpstr>
      <vt:lpstr>Introduction</vt:lpstr>
      <vt:lpstr>Introduction</vt:lpstr>
      <vt:lpstr>Introduction</vt:lpstr>
      <vt:lpstr>Agenda of this interfacing</vt:lpstr>
      <vt:lpstr>Role of Alexa device in the project</vt:lpstr>
      <vt:lpstr>Software block diagram</vt:lpstr>
      <vt:lpstr>Signing up and downloading Ngrok</vt:lpstr>
      <vt:lpstr>Signing up and downloading Ngrok</vt:lpstr>
      <vt:lpstr>Signing up and downloading Ngrok</vt:lpstr>
      <vt:lpstr>Transferring the downloaded Ngrok to Raspberry pi </vt:lpstr>
      <vt:lpstr>Transferring the downloaded Ngrok to Raspberry pi </vt:lpstr>
      <vt:lpstr>Installing Ngrok on Raspberry pi </vt:lpstr>
      <vt:lpstr>Starting HTTP tunnel on port 5000 using Ngrok</vt:lpstr>
      <vt:lpstr>Installing Flask-ask and Cryptography libraires</vt:lpstr>
      <vt:lpstr>Signing up for Amazon developer account</vt:lpstr>
      <vt:lpstr>Configuring the skills kit</vt:lpstr>
      <vt:lpstr>Configuring the skills kit</vt:lpstr>
      <vt:lpstr>Configuring the skills kit</vt:lpstr>
      <vt:lpstr>Configuring the skills kit</vt:lpstr>
      <vt:lpstr>Configuring the skills kit</vt:lpstr>
      <vt:lpstr>Configuring the skills kit</vt:lpstr>
      <vt:lpstr>Configuring the skills kit</vt:lpstr>
      <vt:lpstr>Configuring the skills kit</vt:lpstr>
      <vt:lpstr>Configuring the skills kit</vt:lpstr>
      <vt:lpstr>Configuring the skills kit</vt:lpstr>
      <vt:lpstr>Configuring the skills kit</vt:lpstr>
      <vt:lpstr>Configuring the skills kit</vt:lpstr>
      <vt:lpstr>Configuring the skills kit</vt:lpstr>
      <vt:lpstr>Configuring the skills kit</vt:lpstr>
      <vt:lpstr>Configuring the skills kit</vt:lpstr>
      <vt:lpstr>Coding the Raspberry pi using Python</vt:lpstr>
      <vt:lpstr>PowerPoint Presentation</vt:lpstr>
      <vt:lpstr>PowerPoint Presentation</vt:lpstr>
      <vt:lpstr>Working of the interface</vt:lpstr>
      <vt:lpstr>Working of the interface</vt:lpstr>
      <vt:lpstr>Working of the interface</vt:lpstr>
      <vt:lpstr>Working of the interface</vt:lpstr>
      <vt:lpstr>Working of the interface</vt:lpstr>
      <vt:lpstr>Working of the interface</vt:lpstr>
      <vt:lpstr>Working of the interface</vt:lpstr>
      <vt:lpstr>Working of the interface</vt:lpstr>
      <vt:lpstr>Working of the interface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MEDICINE REMINDER AND VENDING MACHINE </dc:title>
  <dc:creator>nishithakodur@outlook.com</dc:creator>
  <cp:lastModifiedBy>nishithakodur@outlook.com</cp:lastModifiedBy>
  <cp:revision>325</cp:revision>
  <dcterms:created xsi:type="dcterms:W3CDTF">2021-06-27T14:32:06Z</dcterms:created>
  <dcterms:modified xsi:type="dcterms:W3CDTF">2021-06-28T19:06:01Z</dcterms:modified>
</cp:coreProperties>
</file>